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9" r:id="rId6"/>
    <p:sldId id="278" r:id="rId7"/>
    <p:sldId id="263" r:id="rId8"/>
    <p:sldId id="287" r:id="rId9"/>
    <p:sldId id="305" r:id="rId10"/>
    <p:sldId id="282" r:id="rId11"/>
    <p:sldId id="265"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E6FD9E-230C-9841-F78A-C72846AE63BF}" name="Douglas Thornton" initials="DT" userId="S::proc0012@ox.ac.uk::3d14d034-89b3-4d0f-8664-d14a2aa594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E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A2541-CB32-272B-E297-FE8A235D2EDA}" v="57" dt="2023-11-16T17:08:57.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67C0F-965D-4CED-8BF6-C2EFC5203377}" type="datetimeFigureOut">
              <a:t>11/16/2023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55B82-06FF-45B9-AD13-0FF79F0143A3}" type="slidenum">
              <a:t>‹#›</a:t>
            </a:fld>
            <a:endParaRPr lang="en-GB"/>
          </a:p>
        </p:txBody>
      </p:sp>
    </p:spTree>
    <p:extLst>
      <p:ext uri="{BB962C8B-B14F-4D97-AF65-F5344CB8AC3E}">
        <p14:creationId xmlns:p14="http://schemas.microsoft.com/office/powerpoint/2010/main" val="193927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ABE6D5-BBAA-0E47-9033-2F6B4B698EAF}" type="slidenum">
              <a:rPr lang="en-GB" smtClean="0"/>
              <a:t>1</a:t>
            </a:fld>
            <a:endParaRPr lang="en-GB"/>
          </a:p>
        </p:txBody>
      </p:sp>
    </p:spTree>
    <p:extLst>
      <p:ext uri="{BB962C8B-B14F-4D97-AF65-F5344CB8AC3E}">
        <p14:creationId xmlns:p14="http://schemas.microsoft.com/office/powerpoint/2010/main" val="219421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2E6C1601-58D7-4D53-94EA-E7B7DF7AC07E}"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22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32C325-B320-4674-BAD5-52E8F7FDDA75}" type="slidenum">
              <a:rPr lang="en-GB" smtClean="0"/>
              <a:t>8</a:t>
            </a:fld>
            <a:endParaRPr lang="en-GB"/>
          </a:p>
        </p:txBody>
      </p:sp>
    </p:spTree>
    <p:extLst>
      <p:ext uri="{BB962C8B-B14F-4D97-AF65-F5344CB8AC3E}">
        <p14:creationId xmlns:p14="http://schemas.microsoft.com/office/powerpoint/2010/main" val="2180624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CD0F-3B98-DDFE-2963-ECA784B78593}"/>
              </a:ext>
            </a:extLst>
          </p:cNvPr>
          <p:cNvSpPr>
            <a:spLocks noGrp="1"/>
          </p:cNvSpPr>
          <p:nvPr>
            <p:ph type="ctrTitle"/>
          </p:nvPr>
        </p:nvSpPr>
        <p:spPr>
          <a:xfrm>
            <a:off x="1524000" y="1181781"/>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7B8DE2F-EE60-9278-7A06-0E7DEA816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CF1ED30-50B4-43C3-73A4-94DE7651FBA5}"/>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5" name="Footer Placeholder 4">
            <a:extLst>
              <a:ext uri="{FF2B5EF4-FFF2-40B4-BE49-F238E27FC236}">
                <a16:creationId xmlns:a16="http://schemas.microsoft.com/office/drawing/2014/main" id="{B28A54D8-5F1B-FFB3-615B-3601278C94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1625E9-DE2B-E33B-CA73-F73CEA3AD7FB}"/>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9" name="Picture 8">
            <a:extLst>
              <a:ext uri="{FF2B5EF4-FFF2-40B4-BE49-F238E27FC236}">
                <a16:creationId xmlns:a16="http://schemas.microsoft.com/office/drawing/2014/main" id="{AB9E2C16-8ADC-43EB-B311-5C892B818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0" name="Picture 9">
            <a:extLst>
              <a:ext uri="{FF2B5EF4-FFF2-40B4-BE49-F238E27FC236}">
                <a16:creationId xmlns:a16="http://schemas.microsoft.com/office/drawing/2014/main" id="{9D0C2559-F567-4F00-9328-4F24B106AD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124148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C491-2B80-2F9D-529D-A0F176395F0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DFFA54E-583E-B39C-F023-E5A43AAD3D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DF0FFF-4B0F-0B74-BC9D-185379F4E9F6}"/>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5" name="Footer Placeholder 4">
            <a:extLst>
              <a:ext uri="{FF2B5EF4-FFF2-40B4-BE49-F238E27FC236}">
                <a16:creationId xmlns:a16="http://schemas.microsoft.com/office/drawing/2014/main" id="{0CE17107-958A-2730-BEA0-026ED5B6AF5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B0AA42-0773-187C-6FDA-3BB8F1EBB7BB}"/>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9" name="Picture 8">
            <a:extLst>
              <a:ext uri="{FF2B5EF4-FFF2-40B4-BE49-F238E27FC236}">
                <a16:creationId xmlns:a16="http://schemas.microsoft.com/office/drawing/2014/main" id="{68F9A2B0-5C48-46A9-826E-30A765D9C1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5923113"/>
            <a:ext cx="2682520" cy="934887"/>
          </a:xfrm>
          <a:prstGeom prst="rect">
            <a:avLst/>
          </a:prstGeom>
        </p:spPr>
      </p:pic>
      <p:pic>
        <p:nvPicPr>
          <p:cNvPr id="10" name="Picture 9">
            <a:extLst>
              <a:ext uri="{FF2B5EF4-FFF2-40B4-BE49-F238E27FC236}">
                <a16:creationId xmlns:a16="http://schemas.microsoft.com/office/drawing/2014/main" id="{68C2E7CC-A802-4808-BA81-59BBC5197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6008576"/>
            <a:ext cx="767552" cy="849424"/>
          </a:xfrm>
          <a:prstGeom prst="rect">
            <a:avLst/>
          </a:prstGeom>
        </p:spPr>
      </p:pic>
    </p:spTree>
    <p:extLst>
      <p:ext uri="{BB962C8B-B14F-4D97-AF65-F5344CB8AC3E}">
        <p14:creationId xmlns:p14="http://schemas.microsoft.com/office/powerpoint/2010/main" val="308014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319798-A705-3CE8-A8EB-5D1EBF59A96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216A7E0-EDBE-0D62-6386-D50A2392A3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CBDD22-27C2-492B-DD28-D5E5C7B779B1}"/>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5" name="Footer Placeholder 4">
            <a:extLst>
              <a:ext uri="{FF2B5EF4-FFF2-40B4-BE49-F238E27FC236}">
                <a16:creationId xmlns:a16="http://schemas.microsoft.com/office/drawing/2014/main" id="{F5A28665-8081-B450-9A7E-B99F948E3D0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F590BD6-949D-5F55-81CE-02ACC570079E}"/>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9" name="Picture 8">
            <a:extLst>
              <a:ext uri="{FF2B5EF4-FFF2-40B4-BE49-F238E27FC236}">
                <a16:creationId xmlns:a16="http://schemas.microsoft.com/office/drawing/2014/main" id="{62DFFF17-BEEF-47BD-BE15-3F888DCEA6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5923113"/>
            <a:ext cx="2682520" cy="934887"/>
          </a:xfrm>
          <a:prstGeom prst="rect">
            <a:avLst/>
          </a:prstGeom>
        </p:spPr>
      </p:pic>
      <p:pic>
        <p:nvPicPr>
          <p:cNvPr id="10" name="Picture 9">
            <a:extLst>
              <a:ext uri="{FF2B5EF4-FFF2-40B4-BE49-F238E27FC236}">
                <a16:creationId xmlns:a16="http://schemas.microsoft.com/office/drawing/2014/main" id="{E09B6030-BA47-4B93-B56B-6CFCE1B95E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6008576"/>
            <a:ext cx="767552" cy="849424"/>
          </a:xfrm>
          <a:prstGeom prst="rect">
            <a:avLst/>
          </a:prstGeom>
        </p:spPr>
      </p:pic>
    </p:spTree>
    <p:extLst>
      <p:ext uri="{BB962C8B-B14F-4D97-AF65-F5344CB8AC3E}">
        <p14:creationId xmlns:p14="http://schemas.microsoft.com/office/powerpoint/2010/main" val="417816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C825-129A-EB1C-BF1D-C50D250C5B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98E057-7407-C882-1803-E527AD18E91C}"/>
              </a:ext>
            </a:extLst>
          </p:cNvPr>
          <p:cNvSpPr>
            <a:spLocks noGrp="1"/>
          </p:cNvSpPr>
          <p:nvPr>
            <p:ph idx="1"/>
          </p:nvPr>
        </p:nvSpPr>
        <p:spPr>
          <a:xfrm>
            <a:off x="838200" y="1825625"/>
            <a:ext cx="10515600" cy="4016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C5878C-E5F6-B5D5-982A-461106973B93}"/>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5" name="Footer Placeholder 4">
            <a:extLst>
              <a:ext uri="{FF2B5EF4-FFF2-40B4-BE49-F238E27FC236}">
                <a16:creationId xmlns:a16="http://schemas.microsoft.com/office/drawing/2014/main" id="{93AF759B-DEEF-8ABE-52B1-C27F9F0BF0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4E95E9E-D8F5-DE09-B187-6B1783EC5CD6}"/>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9" name="Picture 8">
            <a:extLst>
              <a:ext uri="{FF2B5EF4-FFF2-40B4-BE49-F238E27FC236}">
                <a16:creationId xmlns:a16="http://schemas.microsoft.com/office/drawing/2014/main" id="{ACC4692C-885F-4BEB-A796-408413F517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0" name="Picture 9">
            <a:extLst>
              <a:ext uri="{FF2B5EF4-FFF2-40B4-BE49-F238E27FC236}">
                <a16:creationId xmlns:a16="http://schemas.microsoft.com/office/drawing/2014/main" id="{EFE480BD-553B-4F6A-AD0B-46B1068E1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336724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467D-5DAD-2E5B-FA54-212120D052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176264F-99E2-9B93-ED8B-08C7237F1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514FA1-838E-A54C-567A-CE8A7332DB9D}"/>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5" name="Footer Placeholder 4">
            <a:extLst>
              <a:ext uri="{FF2B5EF4-FFF2-40B4-BE49-F238E27FC236}">
                <a16:creationId xmlns:a16="http://schemas.microsoft.com/office/drawing/2014/main" id="{8DA1F194-BB9A-2EE4-C70F-6A50743C592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5C0534-F461-2532-E646-EB33CC90879D}"/>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9" name="Picture 8">
            <a:extLst>
              <a:ext uri="{FF2B5EF4-FFF2-40B4-BE49-F238E27FC236}">
                <a16:creationId xmlns:a16="http://schemas.microsoft.com/office/drawing/2014/main" id="{59A9C5BE-A8C4-4433-9D55-250FC6E1A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0" name="Picture 9">
            <a:extLst>
              <a:ext uri="{FF2B5EF4-FFF2-40B4-BE49-F238E27FC236}">
                <a16:creationId xmlns:a16="http://schemas.microsoft.com/office/drawing/2014/main" id="{1426F214-1704-4327-AB2B-556C7FDC39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291536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F11F-1D40-F1D7-649A-A8D0921AF31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CD856D-6C8E-8758-B3BE-2740B8ADB4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57B538C-E37D-D622-6F89-DCA0AB54C6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7D2CC1E-04AF-355F-659C-9EB9CFF84A3C}"/>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6" name="Footer Placeholder 5">
            <a:extLst>
              <a:ext uri="{FF2B5EF4-FFF2-40B4-BE49-F238E27FC236}">
                <a16:creationId xmlns:a16="http://schemas.microsoft.com/office/drawing/2014/main" id="{1D87C241-8925-8E5F-FEEE-2CB00FD3CFD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FA4065C-0C5A-9997-7176-5B775C6C6C45}"/>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10" name="Picture 9">
            <a:extLst>
              <a:ext uri="{FF2B5EF4-FFF2-40B4-BE49-F238E27FC236}">
                <a16:creationId xmlns:a16="http://schemas.microsoft.com/office/drawing/2014/main" id="{6723E301-ADA5-413B-9CE4-FA52150D11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1" name="Picture 10">
            <a:extLst>
              <a:ext uri="{FF2B5EF4-FFF2-40B4-BE49-F238E27FC236}">
                <a16:creationId xmlns:a16="http://schemas.microsoft.com/office/drawing/2014/main" id="{544A6594-D995-449D-8871-F52551F0CF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27597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D9FF-5CE9-B3B9-4466-8F3287AD25D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387F689-8491-F8D6-4F07-0B57FDB49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481289-0EAF-C7BF-6DCE-B65C6011F8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71D4336-23EB-BF2E-B78D-FD942382E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B0AD3F-7F8A-B6E7-EA27-470947C419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EAF1CE8-8058-158C-B8E0-0F44ECD8D956}"/>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8" name="Footer Placeholder 7">
            <a:extLst>
              <a:ext uri="{FF2B5EF4-FFF2-40B4-BE49-F238E27FC236}">
                <a16:creationId xmlns:a16="http://schemas.microsoft.com/office/drawing/2014/main" id="{A153D510-A5AF-89EE-16F0-A2B6730F6F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D4CB69-812A-8F56-3F2A-8EB16E0B1BC8}"/>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12" name="Picture 11">
            <a:extLst>
              <a:ext uri="{FF2B5EF4-FFF2-40B4-BE49-F238E27FC236}">
                <a16:creationId xmlns:a16="http://schemas.microsoft.com/office/drawing/2014/main" id="{7D39BD87-64B6-4F7A-8061-CEE2F4C9C1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3" name="Picture 12">
            <a:extLst>
              <a:ext uri="{FF2B5EF4-FFF2-40B4-BE49-F238E27FC236}">
                <a16:creationId xmlns:a16="http://schemas.microsoft.com/office/drawing/2014/main" id="{92816265-6362-4A01-A273-1E77FFE6EA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281483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CD39-3A8F-1274-DF41-9A10154529B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47872B5-EBFF-1F52-6D57-1FB60373770F}"/>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4" name="Footer Placeholder 3">
            <a:extLst>
              <a:ext uri="{FF2B5EF4-FFF2-40B4-BE49-F238E27FC236}">
                <a16:creationId xmlns:a16="http://schemas.microsoft.com/office/drawing/2014/main" id="{822E8DBA-63B1-D9E4-F00F-56FB208C5AE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3D8D368-0A31-15DA-D6A6-90AB18B9BD52}"/>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8" name="Picture 7">
            <a:extLst>
              <a:ext uri="{FF2B5EF4-FFF2-40B4-BE49-F238E27FC236}">
                <a16:creationId xmlns:a16="http://schemas.microsoft.com/office/drawing/2014/main" id="{2F91C858-4851-4CC4-A70E-FA7DB293DD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9" name="Picture 8">
            <a:extLst>
              <a:ext uri="{FF2B5EF4-FFF2-40B4-BE49-F238E27FC236}">
                <a16:creationId xmlns:a16="http://schemas.microsoft.com/office/drawing/2014/main" id="{4897FB93-A189-494E-B383-F056101CA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314970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C3CE4-05B3-BFF2-4A1F-CB43D5766BD2}"/>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3" name="Footer Placeholder 2">
            <a:extLst>
              <a:ext uri="{FF2B5EF4-FFF2-40B4-BE49-F238E27FC236}">
                <a16:creationId xmlns:a16="http://schemas.microsoft.com/office/drawing/2014/main" id="{B7A6E813-9A08-2CEC-BC11-42F54C87650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2A5FD30-5EF1-81D8-46B1-3ECC4D44C98D}"/>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7" name="Picture 6">
            <a:extLst>
              <a:ext uri="{FF2B5EF4-FFF2-40B4-BE49-F238E27FC236}">
                <a16:creationId xmlns:a16="http://schemas.microsoft.com/office/drawing/2014/main" id="{49B09CFA-D27A-4FAE-B9F9-CC30505BED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8" name="Picture 7">
            <a:extLst>
              <a:ext uri="{FF2B5EF4-FFF2-40B4-BE49-F238E27FC236}">
                <a16:creationId xmlns:a16="http://schemas.microsoft.com/office/drawing/2014/main" id="{ECC0860D-B541-443B-80A5-676EEF431C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404545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5A8B-7317-3A0B-5FD0-F1DFAD62F1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CDC14DF-0B69-1144-C5C6-9562E9B6D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293E48-EE95-4539-D689-F0F94BC42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67C8FB-E9CC-6F36-6684-669F8DC37870}"/>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6" name="Footer Placeholder 5">
            <a:extLst>
              <a:ext uri="{FF2B5EF4-FFF2-40B4-BE49-F238E27FC236}">
                <a16:creationId xmlns:a16="http://schemas.microsoft.com/office/drawing/2014/main" id="{0B5FBC7E-94A2-1AC0-4255-3C4AA9A6EF9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C2F2B81-353B-FDBA-0513-6E9C4CBE0A1F}"/>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10" name="Picture 9">
            <a:extLst>
              <a:ext uri="{FF2B5EF4-FFF2-40B4-BE49-F238E27FC236}">
                <a16:creationId xmlns:a16="http://schemas.microsoft.com/office/drawing/2014/main" id="{CF333784-E408-4E69-830D-C85674EF8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1" name="Picture 10">
            <a:extLst>
              <a:ext uri="{FF2B5EF4-FFF2-40B4-BE49-F238E27FC236}">
                <a16:creationId xmlns:a16="http://schemas.microsoft.com/office/drawing/2014/main" id="{8E86F92C-35E1-4D7D-8949-C90A9AF3AE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400148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6F73-63F8-757E-F5A9-1045738FFA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7C0BE18-5C0D-46A5-0ABF-A856A9FD2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8C430A-E166-9675-B4FF-7EEBDDFE7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6F11C1-FA11-E5ED-6474-BB28086C9148}"/>
              </a:ext>
            </a:extLst>
          </p:cNvPr>
          <p:cNvSpPr>
            <a:spLocks noGrp="1"/>
          </p:cNvSpPr>
          <p:nvPr>
            <p:ph type="dt" sz="half" idx="10"/>
          </p:nvPr>
        </p:nvSpPr>
        <p:spPr>
          <a:xfrm>
            <a:off x="838200" y="6356350"/>
            <a:ext cx="2743200" cy="365125"/>
          </a:xfrm>
          <a:prstGeom prst="rect">
            <a:avLst/>
          </a:prstGeom>
        </p:spPr>
        <p:txBody>
          <a:bodyPr/>
          <a:lstStyle/>
          <a:p>
            <a:fld id="{DE6AFD4A-9A58-3941-8B00-5A5D7C6F63ED}" type="datetimeFigureOut">
              <a:rPr lang="en-GB" smtClean="0"/>
              <a:t>16/11/2023</a:t>
            </a:fld>
            <a:endParaRPr lang="en-GB"/>
          </a:p>
        </p:txBody>
      </p:sp>
      <p:sp>
        <p:nvSpPr>
          <p:cNvPr id="6" name="Footer Placeholder 5">
            <a:extLst>
              <a:ext uri="{FF2B5EF4-FFF2-40B4-BE49-F238E27FC236}">
                <a16:creationId xmlns:a16="http://schemas.microsoft.com/office/drawing/2014/main" id="{284C64A8-9936-CF9B-694D-5B55891A987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81A2DA9-BDE1-4319-0134-1CB6C233096E}"/>
              </a:ext>
            </a:extLst>
          </p:cNvPr>
          <p:cNvSpPr>
            <a:spLocks noGrp="1"/>
          </p:cNvSpPr>
          <p:nvPr>
            <p:ph type="sldNum" sz="quarter" idx="12"/>
          </p:nvPr>
        </p:nvSpPr>
        <p:spPr/>
        <p:txBody>
          <a:bodyPr/>
          <a:lstStyle/>
          <a:p>
            <a:fld id="{39159D82-7EAF-D744-ACCD-1B4D95D98202}" type="slidenum">
              <a:rPr lang="en-GB" smtClean="0"/>
              <a:t>‹#›</a:t>
            </a:fld>
            <a:endParaRPr lang="en-GB"/>
          </a:p>
        </p:txBody>
      </p:sp>
      <p:pic>
        <p:nvPicPr>
          <p:cNvPr id="10" name="Picture 9">
            <a:extLst>
              <a:ext uri="{FF2B5EF4-FFF2-40B4-BE49-F238E27FC236}">
                <a16:creationId xmlns:a16="http://schemas.microsoft.com/office/drawing/2014/main" id="{8A146E1A-20CD-48EB-AD93-66CD16DC1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9480" y="0"/>
            <a:ext cx="2682520" cy="934887"/>
          </a:xfrm>
          <a:prstGeom prst="rect">
            <a:avLst/>
          </a:prstGeom>
        </p:spPr>
      </p:pic>
      <p:pic>
        <p:nvPicPr>
          <p:cNvPr id="11" name="Picture 10">
            <a:extLst>
              <a:ext uri="{FF2B5EF4-FFF2-40B4-BE49-F238E27FC236}">
                <a16:creationId xmlns:a16="http://schemas.microsoft.com/office/drawing/2014/main" id="{42E079E4-07F8-4422-A323-7FB7FC183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80" y="85463"/>
            <a:ext cx="767552" cy="849424"/>
          </a:xfrm>
          <a:prstGeom prst="rect">
            <a:avLst/>
          </a:prstGeom>
        </p:spPr>
      </p:pic>
    </p:spTree>
    <p:extLst>
      <p:ext uri="{BB962C8B-B14F-4D97-AF65-F5344CB8AC3E}">
        <p14:creationId xmlns:p14="http://schemas.microsoft.com/office/powerpoint/2010/main" val="296633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9CFFC-7E28-7C73-B90F-DCEDA86C8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F8C338D-4B80-B0BB-DA1C-D26335F2CDE8}"/>
              </a:ext>
            </a:extLst>
          </p:cNvPr>
          <p:cNvSpPr>
            <a:spLocks noGrp="1"/>
          </p:cNvSpPr>
          <p:nvPr>
            <p:ph type="body" idx="1"/>
          </p:nvPr>
        </p:nvSpPr>
        <p:spPr>
          <a:xfrm>
            <a:off x="838200" y="1825625"/>
            <a:ext cx="10515600" cy="4016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CC3E9DA0-3124-53CA-0D7B-E35975475DA6}"/>
              </a:ext>
            </a:extLst>
          </p:cNvPr>
          <p:cNvSpPr>
            <a:spLocks noGrp="1"/>
          </p:cNvSpPr>
          <p:nvPr>
            <p:ph type="sldNum" sz="quarter" idx="4"/>
          </p:nvPr>
        </p:nvSpPr>
        <p:spPr>
          <a:xfrm>
            <a:off x="8610600" y="6356350"/>
            <a:ext cx="7061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59D82-7EAF-D744-ACCD-1B4D95D98202}" type="slidenum">
              <a:rPr lang="en-GB" smtClean="0"/>
              <a:t>‹#›</a:t>
            </a:fld>
            <a:endParaRPr lang="en-GB"/>
          </a:p>
        </p:txBody>
      </p:sp>
    </p:spTree>
    <p:extLst>
      <p:ext uri="{BB962C8B-B14F-4D97-AF65-F5344CB8AC3E}">
        <p14:creationId xmlns:p14="http://schemas.microsoft.com/office/powerpoint/2010/main" val="202048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ioxfordnexus.sharepoint.com/sites/ADMN-ProfessionalNetworksToolkit" TargetMode="External"/><Relationship Id="rId2" Type="http://schemas.openxmlformats.org/officeDocument/2006/relationships/hyperlink" Target="https://pod.web.ox.ac.uk/connecting-with-people"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pod@admin.ox.ac.uk" TargetMode="External"/><Relationship Id="rId4" Type="http://schemas.openxmlformats.org/officeDocument/2006/relationships/hyperlink" Target="https://unioxfordnexus.sharepoint.com/sites/ADMN-CommunitiesofPracti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ox.ac.uk/togeth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CA2C2D55-B6CD-A920-2784-842FE71E9030}"/>
              </a:ext>
            </a:extLst>
          </p:cNvPr>
          <p:cNvSpPr txBox="1"/>
          <p:nvPr/>
        </p:nvSpPr>
        <p:spPr>
          <a:xfrm>
            <a:off x="950576" y="4245304"/>
            <a:ext cx="7277964"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ea typeface="+mn-lt"/>
                <a:cs typeface="+mn-lt"/>
              </a:rPr>
              <a:t>It’s amazing what can happen when we work together. Professional Services Together is making things easier and better for Oxford’s professional services staff, and everyone else. Supporting us in continuing to improve our processes, share brilliant ideas and better understand each other’s perspectives.</a:t>
            </a:r>
            <a:endParaRPr lang="en-GB" sz="1600" dirty="0">
              <a:cs typeface="Calibri"/>
            </a:endParaRPr>
          </a:p>
          <a:p>
            <a:endParaRPr lang="en-GB" sz="1600">
              <a:cs typeface="Calibri"/>
            </a:endParaRPr>
          </a:p>
          <a:p>
            <a:r>
              <a:rPr lang="en-GB" sz="1600" dirty="0">
                <a:cs typeface="Calibri"/>
              </a:rPr>
              <a:t>This pack is an introduction to professional communities at Oxford, giving you some opportunities to discuss at a team meeting and to then action.</a:t>
            </a:r>
          </a:p>
          <a:p>
            <a:endParaRPr lang="en-GB" sz="1600">
              <a:cs typeface="Calibri"/>
            </a:endParaRPr>
          </a:p>
        </p:txBody>
      </p:sp>
      <p:sp>
        <p:nvSpPr>
          <p:cNvPr id="2" name="Title 1">
            <a:extLst>
              <a:ext uri="{FF2B5EF4-FFF2-40B4-BE49-F238E27FC236}">
                <a16:creationId xmlns:a16="http://schemas.microsoft.com/office/drawing/2014/main" id="{ACF2EEE7-A91A-CD46-C050-7AAF4E605FC6}"/>
              </a:ext>
            </a:extLst>
          </p:cNvPr>
          <p:cNvSpPr>
            <a:spLocks noGrp="1"/>
          </p:cNvSpPr>
          <p:nvPr>
            <p:ph type="ctrTitle"/>
          </p:nvPr>
        </p:nvSpPr>
        <p:spPr>
          <a:xfrm>
            <a:off x="953344" y="1565060"/>
            <a:ext cx="9899329" cy="2418490"/>
          </a:xfrm>
        </p:spPr>
        <p:txBody>
          <a:bodyPr>
            <a:normAutofit/>
          </a:bodyPr>
          <a:lstStyle/>
          <a:p>
            <a:pPr algn="l"/>
            <a:r>
              <a:rPr lang="en-GB" sz="3600">
                <a:solidFill>
                  <a:srgbClr val="0070C0"/>
                </a:solidFill>
                <a:cs typeface="Calibri Light"/>
              </a:rPr>
              <a:t>Team discussion guide</a:t>
            </a:r>
            <a:br>
              <a:rPr lang="en-GB"/>
            </a:br>
            <a:r>
              <a:rPr lang="en-GB">
                <a:solidFill>
                  <a:srgbClr val="0070C0"/>
                </a:solidFill>
              </a:rPr>
              <a:t>Professional communities: </a:t>
            </a:r>
            <a:br>
              <a:rPr lang="en-GB">
                <a:solidFill>
                  <a:srgbClr val="0070C0"/>
                </a:solidFill>
              </a:rPr>
            </a:br>
            <a:r>
              <a:rPr lang="en-GB">
                <a:solidFill>
                  <a:srgbClr val="0070C0"/>
                </a:solidFill>
              </a:rPr>
              <a:t>an introduction</a:t>
            </a:r>
            <a:endParaRPr lang="en-GB">
              <a:solidFill>
                <a:srgbClr val="0070C0"/>
              </a:solidFill>
              <a:cs typeface="Calibri Light" panose="020F0302020204030204"/>
            </a:endParaRPr>
          </a:p>
        </p:txBody>
      </p:sp>
      <p:sp>
        <p:nvSpPr>
          <p:cNvPr id="3" name="TextBox 2">
            <a:extLst>
              <a:ext uri="{FF2B5EF4-FFF2-40B4-BE49-F238E27FC236}">
                <a16:creationId xmlns:a16="http://schemas.microsoft.com/office/drawing/2014/main" id="{4C18E4CA-D359-436A-9425-AF6CBEE11716}"/>
              </a:ext>
            </a:extLst>
          </p:cNvPr>
          <p:cNvSpPr txBox="1"/>
          <p:nvPr/>
        </p:nvSpPr>
        <p:spPr>
          <a:xfrm>
            <a:off x="108155" y="6508955"/>
            <a:ext cx="2831690" cy="276999"/>
          </a:xfrm>
          <a:prstGeom prst="rect">
            <a:avLst/>
          </a:prstGeom>
          <a:noFill/>
        </p:spPr>
        <p:txBody>
          <a:bodyPr wrap="square" rtlCol="0">
            <a:spAutoFit/>
          </a:bodyPr>
          <a:lstStyle/>
          <a:p>
            <a:r>
              <a:rPr lang="en-GB" sz="1200"/>
              <a:t>Published: Michaelmas term 2023</a:t>
            </a:r>
          </a:p>
        </p:txBody>
      </p:sp>
      <p:grpSp>
        <p:nvGrpSpPr>
          <p:cNvPr id="8" name="Group 7">
            <a:extLst>
              <a:ext uri="{FF2B5EF4-FFF2-40B4-BE49-F238E27FC236}">
                <a16:creationId xmlns:a16="http://schemas.microsoft.com/office/drawing/2014/main" id="{8E721377-DDB5-4923-ADEF-BCDB2D94B2ED}"/>
              </a:ext>
            </a:extLst>
          </p:cNvPr>
          <p:cNvGrpSpPr/>
          <p:nvPr/>
        </p:nvGrpSpPr>
        <p:grpSpPr>
          <a:xfrm>
            <a:off x="9058657" y="4056027"/>
            <a:ext cx="2709772" cy="1848629"/>
            <a:chOff x="4161067" y="1907690"/>
            <a:chExt cx="4017303" cy="2715779"/>
          </a:xfrm>
        </p:grpSpPr>
        <p:sp>
          <p:nvSpPr>
            <p:cNvPr id="10" name="TextBox 9">
              <a:extLst>
                <a:ext uri="{FF2B5EF4-FFF2-40B4-BE49-F238E27FC236}">
                  <a16:creationId xmlns:a16="http://schemas.microsoft.com/office/drawing/2014/main" id="{87E5A5C1-CE08-402B-8D95-57B280D7CF8F}"/>
                </a:ext>
              </a:extLst>
            </p:cNvPr>
            <p:cNvSpPr txBox="1"/>
            <p:nvPr/>
          </p:nvSpPr>
          <p:spPr>
            <a:xfrm>
              <a:off x="4161067" y="1907690"/>
              <a:ext cx="2126613" cy="49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1">
                  <a:solidFill>
                    <a:schemeClr val="bg1"/>
                  </a:solidFill>
                  <a:cs typeface="Calibri"/>
                </a:rPr>
                <a:t>Collaboration</a:t>
              </a:r>
            </a:p>
          </p:txBody>
        </p:sp>
        <p:sp>
          <p:nvSpPr>
            <p:cNvPr id="11" name="TextBox 10">
              <a:extLst>
                <a:ext uri="{FF2B5EF4-FFF2-40B4-BE49-F238E27FC236}">
                  <a16:creationId xmlns:a16="http://schemas.microsoft.com/office/drawing/2014/main" id="{F58EEFAF-322F-4925-9BEF-39508986D678}"/>
                </a:ext>
              </a:extLst>
            </p:cNvPr>
            <p:cNvSpPr txBox="1"/>
            <p:nvPr/>
          </p:nvSpPr>
          <p:spPr>
            <a:xfrm>
              <a:off x="6568544" y="3112883"/>
              <a:ext cx="1609826" cy="49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1">
                  <a:solidFill>
                    <a:schemeClr val="bg1"/>
                  </a:solidFill>
                  <a:cs typeface="Calibri"/>
                </a:rPr>
                <a:t>Quality</a:t>
              </a:r>
            </a:p>
          </p:txBody>
        </p:sp>
        <p:sp>
          <p:nvSpPr>
            <p:cNvPr id="12" name="TextBox 11">
              <a:extLst>
                <a:ext uri="{FF2B5EF4-FFF2-40B4-BE49-F238E27FC236}">
                  <a16:creationId xmlns:a16="http://schemas.microsoft.com/office/drawing/2014/main" id="{A2ED7BFB-2049-4DB4-B42F-118C6A31781C}"/>
                </a:ext>
              </a:extLst>
            </p:cNvPr>
            <p:cNvSpPr txBox="1"/>
            <p:nvPr/>
          </p:nvSpPr>
          <p:spPr>
            <a:xfrm>
              <a:off x="4376590" y="4126107"/>
              <a:ext cx="1433816" cy="49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1">
                  <a:solidFill>
                    <a:schemeClr val="bg1"/>
                  </a:solidFill>
                  <a:cs typeface="Calibri"/>
                </a:rPr>
                <a:t>People</a:t>
              </a:r>
              <a:endParaRPr lang="en-GB" b="1">
                <a:solidFill>
                  <a:schemeClr val="bg1"/>
                </a:solidFill>
                <a:cs typeface="Calibri"/>
              </a:endParaRPr>
            </a:p>
          </p:txBody>
        </p:sp>
      </p:grpSp>
      <p:pic>
        <p:nvPicPr>
          <p:cNvPr id="5" name="Picture 4" descr="A diagram of a company&#10;&#10;Description automatically generated">
            <a:extLst>
              <a:ext uri="{FF2B5EF4-FFF2-40B4-BE49-F238E27FC236}">
                <a16:creationId xmlns:a16="http://schemas.microsoft.com/office/drawing/2014/main" id="{7778FB82-6E9A-A629-9442-36AC87EE462D}"/>
              </a:ext>
            </a:extLst>
          </p:cNvPr>
          <p:cNvPicPr>
            <a:picLocks noChangeAspect="1"/>
          </p:cNvPicPr>
          <p:nvPr/>
        </p:nvPicPr>
        <p:blipFill>
          <a:blip r:embed="rId3"/>
          <a:stretch>
            <a:fillRect/>
          </a:stretch>
        </p:blipFill>
        <p:spPr>
          <a:xfrm>
            <a:off x="8990057" y="3713107"/>
            <a:ext cx="3006107" cy="2665142"/>
          </a:xfrm>
          <a:prstGeom prst="rect">
            <a:avLst/>
          </a:prstGeom>
        </p:spPr>
      </p:pic>
    </p:spTree>
    <p:extLst>
      <p:ext uri="{BB962C8B-B14F-4D97-AF65-F5344CB8AC3E}">
        <p14:creationId xmlns:p14="http://schemas.microsoft.com/office/powerpoint/2010/main" val="409580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15D3-50B2-0C46-E26B-276DB340A84C}"/>
              </a:ext>
            </a:extLst>
          </p:cNvPr>
          <p:cNvSpPr>
            <a:spLocks noGrp="1"/>
          </p:cNvSpPr>
          <p:nvPr>
            <p:ph type="title"/>
          </p:nvPr>
        </p:nvSpPr>
        <p:spPr/>
        <p:txBody>
          <a:bodyPr/>
          <a:lstStyle/>
          <a:p>
            <a:r>
              <a:rPr lang="en-GB" sz="4000">
                <a:solidFill>
                  <a:schemeClr val="accent5"/>
                </a:solidFill>
              </a:rPr>
              <a:t>How to use this pack</a:t>
            </a:r>
          </a:p>
        </p:txBody>
      </p:sp>
      <p:sp>
        <p:nvSpPr>
          <p:cNvPr id="3" name="Text Placeholder 2">
            <a:extLst>
              <a:ext uri="{FF2B5EF4-FFF2-40B4-BE49-F238E27FC236}">
                <a16:creationId xmlns:a16="http://schemas.microsoft.com/office/drawing/2014/main" id="{9E31B0BF-F3CD-6C16-D62D-18B44DC3AF0F}"/>
              </a:ext>
            </a:extLst>
          </p:cNvPr>
          <p:cNvSpPr>
            <a:spLocks noGrp="1"/>
          </p:cNvSpPr>
          <p:nvPr>
            <p:ph type="body" idx="1"/>
          </p:nvPr>
        </p:nvSpPr>
        <p:spPr>
          <a:xfrm>
            <a:off x="839788" y="1362186"/>
            <a:ext cx="5157787" cy="823912"/>
          </a:xfrm>
        </p:spPr>
        <p:txBody>
          <a:bodyPr>
            <a:normAutofit/>
          </a:bodyPr>
          <a:lstStyle/>
          <a:p>
            <a:r>
              <a:rPr lang="en-GB" sz="2800">
                <a:cs typeface="Calibri"/>
              </a:rPr>
              <a:t>For managers</a:t>
            </a:r>
            <a:endParaRPr lang="en-US" sz="2800">
              <a:cs typeface="Calibri"/>
            </a:endParaRPr>
          </a:p>
        </p:txBody>
      </p:sp>
      <p:sp>
        <p:nvSpPr>
          <p:cNvPr id="4" name="Content Placeholder 3">
            <a:extLst>
              <a:ext uri="{FF2B5EF4-FFF2-40B4-BE49-F238E27FC236}">
                <a16:creationId xmlns:a16="http://schemas.microsoft.com/office/drawing/2014/main" id="{A1E3309B-A80E-FD3F-6483-FC4D9AC91358}"/>
              </a:ext>
            </a:extLst>
          </p:cNvPr>
          <p:cNvSpPr>
            <a:spLocks noGrp="1"/>
          </p:cNvSpPr>
          <p:nvPr>
            <p:ph sz="half" idx="2"/>
          </p:nvPr>
        </p:nvSpPr>
        <p:spPr>
          <a:xfrm>
            <a:off x="839788" y="2212680"/>
            <a:ext cx="5157787" cy="3684588"/>
          </a:xfrm>
        </p:spPr>
        <p:txBody>
          <a:bodyPr vert="horz" lIns="91440" tIns="45720" rIns="91440" bIns="45720" rtlCol="0" anchor="t">
            <a:normAutofit lnSpcReduction="10000"/>
          </a:bodyPr>
          <a:lstStyle/>
          <a:p>
            <a:r>
              <a:rPr lang="en-GB">
                <a:cs typeface="Calibri"/>
              </a:rPr>
              <a:t>Share the pack in advance with your team, encouraging them to review the material</a:t>
            </a:r>
          </a:p>
          <a:p>
            <a:r>
              <a:rPr lang="en-GB">
                <a:cs typeface="Calibri"/>
              </a:rPr>
              <a:t>Add this as an item to your team meeting to discuss further</a:t>
            </a:r>
          </a:p>
          <a:p>
            <a:r>
              <a:rPr lang="en-GB">
                <a:cs typeface="Calibri"/>
              </a:rPr>
              <a:t>Encourage discussion and listen to your team's ideas and feedback</a:t>
            </a:r>
          </a:p>
        </p:txBody>
      </p:sp>
      <p:sp>
        <p:nvSpPr>
          <p:cNvPr id="5" name="Text Placeholder 4">
            <a:extLst>
              <a:ext uri="{FF2B5EF4-FFF2-40B4-BE49-F238E27FC236}">
                <a16:creationId xmlns:a16="http://schemas.microsoft.com/office/drawing/2014/main" id="{E3141134-EA5A-89AC-8E42-CC3416A7A1E3}"/>
              </a:ext>
            </a:extLst>
          </p:cNvPr>
          <p:cNvSpPr>
            <a:spLocks noGrp="1"/>
          </p:cNvSpPr>
          <p:nvPr>
            <p:ph type="body" sz="quarter" idx="3"/>
          </p:nvPr>
        </p:nvSpPr>
        <p:spPr>
          <a:xfrm>
            <a:off x="6172200" y="1362186"/>
            <a:ext cx="5183188" cy="823912"/>
          </a:xfrm>
        </p:spPr>
        <p:txBody>
          <a:bodyPr>
            <a:normAutofit/>
          </a:bodyPr>
          <a:lstStyle/>
          <a:p>
            <a:r>
              <a:rPr lang="en-GB" sz="2800">
                <a:cs typeface="Calibri"/>
              </a:rPr>
              <a:t>For team members</a:t>
            </a:r>
          </a:p>
        </p:txBody>
      </p:sp>
      <p:sp>
        <p:nvSpPr>
          <p:cNvPr id="6" name="Content Placeholder 5">
            <a:extLst>
              <a:ext uri="{FF2B5EF4-FFF2-40B4-BE49-F238E27FC236}">
                <a16:creationId xmlns:a16="http://schemas.microsoft.com/office/drawing/2014/main" id="{B9FCB9A9-7C9D-B5CE-F055-C4DB74432915}"/>
              </a:ext>
            </a:extLst>
          </p:cNvPr>
          <p:cNvSpPr>
            <a:spLocks noGrp="1"/>
          </p:cNvSpPr>
          <p:nvPr>
            <p:ph sz="quarter" idx="4"/>
          </p:nvPr>
        </p:nvSpPr>
        <p:spPr>
          <a:xfrm>
            <a:off x="6172200" y="2186098"/>
            <a:ext cx="5183188" cy="3684588"/>
          </a:xfrm>
        </p:spPr>
        <p:txBody>
          <a:bodyPr vert="horz" lIns="91440" tIns="45720" rIns="91440" bIns="45720" rtlCol="0" anchor="t">
            <a:normAutofit lnSpcReduction="10000"/>
          </a:bodyPr>
          <a:lstStyle/>
          <a:p>
            <a:r>
              <a:rPr lang="en-GB">
                <a:cs typeface="Calibri"/>
              </a:rPr>
              <a:t>Take time to read the material and follow the links to find out more</a:t>
            </a:r>
          </a:p>
          <a:p>
            <a:r>
              <a:rPr lang="en-GB">
                <a:cs typeface="Calibri"/>
              </a:rPr>
              <a:t>Think about how the professional communities could benefit you individually and as a team</a:t>
            </a:r>
          </a:p>
          <a:p>
            <a:r>
              <a:rPr lang="en-GB">
                <a:cs typeface="Calibri"/>
              </a:rPr>
              <a:t>Bring your ideas to the team meeting and discuss</a:t>
            </a:r>
          </a:p>
          <a:p>
            <a:endParaRPr lang="en-GB">
              <a:cs typeface="Calibri"/>
            </a:endParaRPr>
          </a:p>
        </p:txBody>
      </p:sp>
      <p:pic>
        <p:nvPicPr>
          <p:cNvPr id="8" name="Picture 7">
            <a:extLst>
              <a:ext uri="{FF2B5EF4-FFF2-40B4-BE49-F238E27FC236}">
                <a16:creationId xmlns:a16="http://schemas.microsoft.com/office/drawing/2014/main" id="{F25A6CD3-F9B8-4D28-9968-F76970B5A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2" y="5495814"/>
            <a:ext cx="4311722" cy="1325563"/>
          </a:xfrm>
          <a:prstGeom prst="rect">
            <a:avLst/>
          </a:prstGeom>
        </p:spPr>
      </p:pic>
    </p:spTree>
    <p:extLst>
      <p:ext uri="{BB962C8B-B14F-4D97-AF65-F5344CB8AC3E}">
        <p14:creationId xmlns:p14="http://schemas.microsoft.com/office/powerpoint/2010/main" val="31953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FB10-7077-4D04-0A43-9E1AF380575A}"/>
              </a:ext>
            </a:extLst>
          </p:cNvPr>
          <p:cNvSpPr txBox="1"/>
          <p:nvPr/>
        </p:nvSpPr>
        <p:spPr>
          <a:xfrm>
            <a:off x="340694" y="1152326"/>
            <a:ext cx="7997058" cy="1582049"/>
          </a:xfrm>
          <a:prstGeom prst="rect">
            <a:avLst/>
          </a:prstGeom>
          <a:noFill/>
        </p:spPr>
        <p:txBody>
          <a:bodyPr rot="0" spcFirstLastPara="0" vertOverflow="overflow" horzOverflow="overflow" vert="horz" wrap="square" lIns="96724" tIns="48362" rIns="96724" bIns="48362" numCol="1" spcCol="0" rtlCol="0" fromWordArt="0" anchor="t" anchorCtr="0" forceAA="0" compatLnSpc="1">
            <a:prstTxWarp prst="textNoShape">
              <a:avLst/>
            </a:prstTxWarp>
            <a:spAutoFit/>
          </a:bodyPr>
          <a:lstStyle/>
          <a:p>
            <a:pPr defTabSz="457075">
              <a:lnSpc>
                <a:spcPts val="2750"/>
              </a:lnSpc>
              <a:spcAft>
                <a:spcPts val="635"/>
              </a:spcAft>
            </a:pPr>
            <a:r>
              <a:rPr lang="en-GB">
                <a:latin typeface="Calibri"/>
                <a:ea typeface="+mn-lt"/>
                <a:cs typeface="Calibri"/>
              </a:rPr>
              <a:t>Professional communities </a:t>
            </a:r>
            <a:r>
              <a:rPr lang="en-GB">
                <a:solidFill>
                  <a:prstClr val="black"/>
                </a:solidFill>
                <a:latin typeface="Calibri"/>
                <a:ea typeface="+mn-lt"/>
                <a:cs typeface="Calibri"/>
              </a:rPr>
              <a:t>are formed by colleagues who work in similar roles or share similar interests. At Oxford, professional communities are known by a range of names including networks, forums or Communities of Practice (CoPs).</a:t>
            </a:r>
            <a:endParaRPr lang="en-US">
              <a:solidFill>
                <a:prstClr val="black"/>
              </a:solidFill>
            </a:endParaRPr>
          </a:p>
          <a:p>
            <a:pPr defTabSz="457075">
              <a:lnSpc>
                <a:spcPts val="2750"/>
              </a:lnSpc>
              <a:spcAft>
                <a:spcPts val="635"/>
              </a:spcAft>
            </a:pPr>
            <a:r>
              <a:rPr lang="en-GB">
                <a:solidFill>
                  <a:prstClr val="black"/>
                </a:solidFill>
                <a:latin typeface="Calibri"/>
                <a:ea typeface="+mn-lt"/>
                <a:cs typeface="Calibri"/>
              </a:rPr>
              <a:t>They are</a:t>
            </a:r>
            <a:r>
              <a:rPr lang="en-GB">
                <a:solidFill>
                  <a:prstClr val="black"/>
                </a:solidFill>
                <a:latin typeface="Calibri"/>
                <a:cs typeface="Calibri"/>
              </a:rPr>
              <a:t> spaces where you can</a:t>
            </a:r>
            <a:r>
              <a:rPr lang="en-GB">
                <a:solidFill>
                  <a:prstClr val="black"/>
                </a:solidFill>
                <a:latin typeface="Calibri"/>
                <a:ea typeface="+mn-lt"/>
                <a:cs typeface="Calibri"/>
              </a:rPr>
              <a:t>:</a:t>
            </a:r>
            <a:endParaRPr lang="en-US">
              <a:solidFill>
                <a:prstClr val="black"/>
              </a:solidFill>
              <a:latin typeface="Calibri"/>
              <a:ea typeface="+mn-lt"/>
              <a:cs typeface="Calibri"/>
            </a:endParaRPr>
          </a:p>
        </p:txBody>
      </p:sp>
      <p:sp>
        <p:nvSpPr>
          <p:cNvPr id="11" name="TextBox 10">
            <a:extLst>
              <a:ext uri="{FF2B5EF4-FFF2-40B4-BE49-F238E27FC236}">
                <a16:creationId xmlns:a16="http://schemas.microsoft.com/office/drawing/2014/main" id="{5114C58F-3002-4BEE-889F-A5D62F1F4CFB}"/>
              </a:ext>
            </a:extLst>
          </p:cNvPr>
          <p:cNvSpPr txBox="1"/>
          <p:nvPr/>
        </p:nvSpPr>
        <p:spPr>
          <a:xfrm>
            <a:off x="397755" y="291009"/>
            <a:ext cx="8835085" cy="713222"/>
          </a:xfrm>
          <a:prstGeom prst="rect">
            <a:avLst/>
          </a:prstGeom>
          <a:solidFill>
            <a:schemeClr val="bg1"/>
          </a:solidFill>
        </p:spPr>
        <p:txBody>
          <a:bodyPr rot="0" spcFirstLastPara="0" vertOverflow="overflow" horzOverflow="overflow" vert="horz" wrap="square" lIns="96724" tIns="48362" rIns="96724" bIns="48362" numCol="1" spcCol="0" rtlCol="0" fromWordArt="0" anchor="t" anchorCtr="0" forceAA="0" compatLnSpc="1">
            <a:prstTxWarp prst="textNoShape">
              <a:avLst/>
            </a:prstTxWarp>
            <a:spAutoFit/>
          </a:bodyPr>
          <a:lstStyle/>
          <a:p>
            <a:pPr defTabSz="457075"/>
            <a:r>
              <a:rPr lang="en-GB" sz="4000">
                <a:solidFill>
                  <a:schemeClr val="accent5"/>
                </a:solidFill>
                <a:latin typeface="+mj-lt"/>
                <a:ea typeface="+mj-ea"/>
                <a:cs typeface="+mj-cs"/>
              </a:rPr>
              <a:t>What is a professional community?</a:t>
            </a:r>
          </a:p>
        </p:txBody>
      </p:sp>
      <p:pic>
        <p:nvPicPr>
          <p:cNvPr id="8" name="Picture 7">
            <a:extLst>
              <a:ext uri="{FF2B5EF4-FFF2-40B4-BE49-F238E27FC236}">
                <a16:creationId xmlns:a16="http://schemas.microsoft.com/office/drawing/2014/main" id="{E8180143-BA98-4683-BA70-01E7B8015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260" y="5592924"/>
            <a:ext cx="1377815" cy="1261981"/>
          </a:xfrm>
          <a:prstGeom prst="rect">
            <a:avLst/>
          </a:prstGeom>
        </p:spPr>
      </p:pic>
      <p:sp>
        <p:nvSpPr>
          <p:cNvPr id="6" name="Rectangle 5">
            <a:extLst>
              <a:ext uri="{FF2B5EF4-FFF2-40B4-BE49-F238E27FC236}">
                <a16:creationId xmlns:a16="http://schemas.microsoft.com/office/drawing/2014/main" id="{04028F44-0A7C-FF34-856C-A920028547B6}"/>
              </a:ext>
            </a:extLst>
          </p:cNvPr>
          <p:cNvSpPr/>
          <p:nvPr/>
        </p:nvSpPr>
        <p:spPr>
          <a:xfrm>
            <a:off x="8553117" y="1075128"/>
            <a:ext cx="3085112" cy="2548995"/>
          </a:xfrm>
          <a:prstGeom prst="rect">
            <a:avLst/>
          </a:prstGeom>
          <a:solidFill>
            <a:srgbClr val="2454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075"/>
            <a:endParaRPr lang="en-GB" sz="1798">
              <a:solidFill>
                <a:prstClr val="white"/>
              </a:solidFill>
              <a:latin typeface="Calibri"/>
            </a:endParaRPr>
          </a:p>
        </p:txBody>
      </p:sp>
      <p:sp>
        <p:nvSpPr>
          <p:cNvPr id="10" name="TextBox 2">
            <a:extLst>
              <a:ext uri="{FF2B5EF4-FFF2-40B4-BE49-F238E27FC236}">
                <a16:creationId xmlns:a16="http://schemas.microsoft.com/office/drawing/2014/main" id="{9EF95606-C152-C6D5-1EC4-643E41E78CC0}"/>
              </a:ext>
            </a:extLst>
          </p:cNvPr>
          <p:cNvSpPr txBox="1"/>
          <p:nvPr/>
        </p:nvSpPr>
        <p:spPr>
          <a:xfrm>
            <a:off x="8689851" y="1178120"/>
            <a:ext cx="2371552" cy="2352132"/>
          </a:xfrm>
          <a:prstGeom prst="rect">
            <a:avLst/>
          </a:prstGeom>
          <a:noFill/>
        </p:spPr>
        <p:txBody>
          <a:bodyPr wrap="square" lIns="96724" tIns="48362" rIns="96724" bIns="48362"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75">
              <a:spcAft>
                <a:spcPts val="635"/>
              </a:spcAft>
            </a:pPr>
            <a:r>
              <a:rPr lang="en-GB" sz="1400" b="1">
                <a:solidFill>
                  <a:schemeClr val="bg1"/>
                </a:solidFill>
                <a:latin typeface="Calibri"/>
              </a:rPr>
              <a:t>"What the group started from, and has always enjoyed the most, is the back-and-forth query and solution which we all help each other with on a daily basis" </a:t>
            </a:r>
            <a:endParaRPr lang="en-US">
              <a:solidFill>
                <a:schemeClr val="bg1"/>
              </a:solidFill>
              <a:cs typeface="Calibri" panose="020F0502020204030204"/>
            </a:endParaRPr>
          </a:p>
          <a:p>
            <a:pPr defTabSz="457075">
              <a:spcAft>
                <a:spcPts val="635"/>
              </a:spcAft>
            </a:pPr>
            <a:r>
              <a:rPr lang="en-GB" sz="1450" b="1">
                <a:solidFill>
                  <a:prstClr val="white"/>
                </a:solidFill>
                <a:latin typeface="Calibri"/>
              </a:rPr>
              <a:t>Lucy Curtin</a:t>
            </a:r>
            <a:r>
              <a:rPr lang="en-GB" sz="1450" i="1">
                <a:solidFill>
                  <a:prstClr val="white"/>
                </a:solidFill>
                <a:latin typeface="Calibri"/>
              </a:rPr>
              <a:t>,</a:t>
            </a:r>
            <a:r>
              <a:rPr lang="en-GB" sz="1450">
                <a:solidFill>
                  <a:prstClr val="white"/>
                </a:solidFill>
                <a:latin typeface="Calibri"/>
              </a:rPr>
              <a:t> </a:t>
            </a:r>
            <a:r>
              <a:rPr lang="en-GB" sz="1450">
                <a:solidFill>
                  <a:srgbClr val="FFFFFF"/>
                </a:solidFill>
                <a:latin typeface="Calibri"/>
              </a:rPr>
              <a:t>Executive Assistant and founder of the EA &amp; PA CoP</a:t>
            </a:r>
            <a:endParaRPr lang="en-GB" sz="1481">
              <a:solidFill>
                <a:prstClr val="white"/>
              </a:solidFill>
              <a:latin typeface="Calibri"/>
              <a:cs typeface="Calibri"/>
            </a:endParaRPr>
          </a:p>
        </p:txBody>
      </p:sp>
      <p:pic>
        <p:nvPicPr>
          <p:cNvPr id="12" name="Picture 11">
            <a:extLst>
              <a:ext uri="{FF2B5EF4-FFF2-40B4-BE49-F238E27FC236}">
                <a16:creationId xmlns:a16="http://schemas.microsoft.com/office/drawing/2014/main" id="{BA546013-2367-F406-3F72-F333E4E0F1AC}"/>
              </a:ext>
            </a:extLst>
          </p:cNvPr>
          <p:cNvPicPr>
            <a:picLocks noChangeAspect="1"/>
          </p:cNvPicPr>
          <p:nvPr/>
        </p:nvPicPr>
        <p:blipFill>
          <a:blip r:embed="rId4"/>
          <a:stretch>
            <a:fillRect/>
          </a:stretch>
        </p:blipFill>
        <p:spPr>
          <a:xfrm>
            <a:off x="10835221" y="1894471"/>
            <a:ext cx="1220614" cy="1220613"/>
          </a:xfrm>
          <a:prstGeom prst="rect">
            <a:avLst/>
          </a:prstGeom>
          <a:ln>
            <a:noFill/>
          </a:ln>
          <a:effectLst>
            <a:outerShdw blurRad="50800" dist="38100" dir="2700000" algn="tl" rotWithShape="0">
              <a:prstClr val="black">
                <a:alpha val="40000"/>
              </a:prstClr>
            </a:outerShdw>
          </a:effectLst>
        </p:spPr>
      </p:pic>
      <p:pic>
        <p:nvPicPr>
          <p:cNvPr id="14" name="Picture 13" descr="A green circle with a black background&#10;&#10;Description automatically generated">
            <a:extLst>
              <a:ext uri="{FF2B5EF4-FFF2-40B4-BE49-F238E27FC236}">
                <a16:creationId xmlns:a16="http://schemas.microsoft.com/office/drawing/2014/main" id="{0E54488D-217A-4029-6682-5AF163E21D33}"/>
              </a:ext>
            </a:extLst>
          </p:cNvPr>
          <p:cNvPicPr>
            <a:picLocks noChangeAspect="1"/>
          </p:cNvPicPr>
          <p:nvPr/>
        </p:nvPicPr>
        <p:blipFill rotWithShape="1">
          <a:blip r:embed="rId5"/>
          <a:srcRect b="40354"/>
          <a:stretch/>
        </p:blipFill>
        <p:spPr>
          <a:xfrm>
            <a:off x="3088987" y="4558433"/>
            <a:ext cx="1769791" cy="2297592"/>
          </a:xfrm>
          <a:prstGeom prst="rect">
            <a:avLst/>
          </a:prstGeom>
        </p:spPr>
      </p:pic>
      <p:pic>
        <p:nvPicPr>
          <p:cNvPr id="15" name="Picture 14" descr="A red circle with a black background&#10;&#10;Description automatically generated">
            <a:extLst>
              <a:ext uri="{FF2B5EF4-FFF2-40B4-BE49-F238E27FC236}">
                <a16:creationId xmlns:a16="http://schemas.microsoft.com/office/drawing/2014/main" id="{B4AE3500-2DD5-16D3-28B1-D762786A51A7}"/>
              </a:ext>
            </a:extLst>
          </p:cNvPr>
          <p:cNvPicPr>
            <a:picLocks noChangeAspect="1"/>
          </p:cNvPicPr>
          <p:nvPr/>
        </p:nvPicPr>
        <p:blipFill rotWithShape="1">
          <a:blip r:embed="rId6"/>
          <a:srcRect l="-197" b="28134"/>
          <a:stretch/>
        </p:blipFill>
        <p:spPr>
          <a:xfrm>
            <a:off x="8945590" y="4438413"/>
            <a:ext cx="1546082" cy="2423224"/>
          </a:xfrm>
          <a:prstGeom prst="rect">
            <a:avLst/>
          </a:prstGeom>
        </p:spPr>
      </p:pic>
      <p:sp>
        <p:nvSpPr>
          <p:cNvPr id="16" name="TextBox 15">
            <a:extLst>
              <a:ext uri="{FF2B5EF4-FFF2-40B4-BE49-F238E27FC236}">
                <a16:creationId xmlns:a16="http://schemas.microsoft.com/office/drawing/2014/main" id="{2F624F18-6A01-95C0-27A9-43C95ED9B8D7}"/>
              </a:ext>
            </a:extLst>
          </p:cNvPr>
          <p:cNvSpPr txBox="1"/>
          <p:nvPr/>
        </p:nvSpPr>
        <p:spPr>
          <a:xfrm>
            <a:off x="3332862" y="4741678"/>
            <a:ext cx="12823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Connect and collaborate across Oxford</a:t>
            </a:r>
          </a:p>
        </p:txBody>
      </p:sp>
      <p:pic>
        <p:nvPicPr>
          <p:cNvPr id="17" name="Picture 16" descr="A blue flower with a leaf&#10;&#10;Description automatically generated">
            <a:extLst>
              <a:ext uri="{FF2B5EF4-FFF2-40B4-BE49-F238E27FC236}">
                <a16:creationId xmlns:a16="http://schemas.microsoft.com/office/drawing/2014/main" id="{DC885D7A-1770-493F-A1E0-A3D66D1111D8}"/>
              </a:ext>
            </a:extLst>
          </p:cNvPr>
          <p:cNvPicPr>
            <a:picLocks noChangeAspect="1"/>
          </p:cNvPicPr>
          <p:nvPr/>
        </p:nvPicPr>
        <p:blipFill>
          <a:blip r:embed="rId7"/>
          <a:stretch>
            <a:fillRect/>
          </a:stretch>
        </p:blipFill>
        <p:spPr>
          <a:xfrm>
            <a:off x="83813" y="3441918"/>
            <a:ext cx="1754811" cy="3420718"/>
          </a:xfrm>
          <a:prstGeom prst="rect">
            <a:avLst/>
          </a:prstGeom>
        </p:spPr>
      </p:pic>
      <p:sp>
        <p:nvSpPr>
          <p:cNvPr id="18" name="TextBox 17">
            <a:extLst>
              <a:ext uri="{FF2B5EF4-FFF2-40B4-BE49-F238E27FC236}">
                <a16:creationId xmlns:a16="http://schemas.microsoft.com/office/drawing/2014/main" id="{BA0FD599-1AEB-2BE7-6A81-B7F8972B043A}"/>
              </a:ext>
            </a:extLst>
          </p:cNvPr>
          <p:cNvSpPr txBox="1"/>
          <p:nvPr/>
        </p:nvSpPr>
        <p:spPr>
          <a:xfrm>
            <a:off x="294842" y="3950423"/>
            <a:ext cx="12071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Share knowledge</a:t>
            </a:r>
          </a:p>
        </p:txBody>
      </p:sp>
      <p:sp>
        <p:nvSpPr>
          <p:cNvPr id="19" name="TextBox 18">
            <a:extLst>
              <a:ext uri="{FF2B5EF4-FFF2-40B4-BE49-F238E27FC236}">
                <a16:creationId xmlns:a16="http://schemas.microsoft.com/office/drawing/2014/main" id="{D656A365-F749-F087-114F-48DCD94371AE}"/>
              </a:ext>
            </a:extLst>
          </p:cNvPr>
          <p:cNvSpPr txBox="1"/>
          <p:nvPr/>
        </p:nvSpPr>
        <p:spPr>
          <a:xfrm>
            <a:off x="9071381" y="4900686"/>
            <a:ext cx="12823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Learn from each other</a:t>
            </a:r>
          </a:p>
        </p:txBody>
      </p:sp>
      <p:pic>
        <p:nvPicPr>
          <p:cNvPr id="20" name="Picture 19" descr="A red circle with a black background&#10;&#10;Description automatically generated">
            <a:extLst>
              <a:ext uri="{FF2B5EF4-FFF2-40B4-BE49-F238E27FC236}">
                <a16:creationId xmlns:a16="http://schemas.microsoft.com/office/drawing/2014/main" id="{3EB669EC-8A1E-9362-2694-5FF4568D4B80}"/>
              </a:ext>
            </a:extLst>
          </p:cNvPr>
          <p:cNvPicPr>
            <a:picLocks noChangeAspect="1"/>
          </p:cNvPicPr>
          <p:nvPr/>
        </p:nvPicPr>
        <p:blipFill rotWithShape="1">
          <a:blip r:embed="rId6"/>
          <a:srcRect t="-279" b="41065"/>
          <a:stretch/>
        </p:blipFill>
        <p:spPr>
          <a:xfrm>
            <a:off x="5787733" y="4859272"/>
            <a:ext cx="1543050" cy="1996632"/>
          </a:xfrm>
          <a:prstGeom prst="rect">
            <a:avLst/>
          </a:prstGeom>
        </p:spPr>
      </p:pic>
      <p:sp>
        <p:nvSpPr>
          <p:cNvPr id="21" name="TextBox 20">
            <a:extLst>
              <a:ext uri="{FF2B5EF4-FFF2-40B4-BE49-F238E27FC236}">
                <a16:creationId xmlns:a16="http://schemas.microsoft.com/office/drawing/2014/main" id="{186A621B-FC91-CD07-91EC-AC5D74D9773A}"/>
              </a:ext>
            </a:extLst>
          </p:cNvPr>
          <p:cNvSpPr txBox="1"/>
          <p:nvPr/>
        </p:nvSpPr>
        <p:spPr>
          <a:xfrm>
            <a:off x="5910492" y="5268493"/>
            <a:ext cx="12823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Develop your career</a:t>
            </a:r>
          </a:p>
        </p:txBody>
      </p:sp>
      <p:pic>
        <p:nvPicPr>
          <p:cNvPr id="22" name="Picture 21" descr="A blue flower with a leaf&#10;&#10;Description automatically generated">
            <a:extLst>
              <a:ext uri="{FF2B5EF4-FFF2-40B4-BE49-F238E27FC236}">
                <a16:creationId xmlns:a16="http://schemas.microsoft.com/office/drawing/2014/main" id="{C6BDA786-85E4-E869-E256-AEF7E68AB110}"/>
              </a:ext>
            </a:extLst>
          </p:cNvPr>
          <p:cNvPicPr>
            <a:picLocks noChangeAspect="1"/>
          </p:cNvPicPr>
          <p:nvPr/>
        </p:nvPicPr>
        <p:blipFill rotWithShape="1">
          <a:blip r:embed="rId7"/>
          <a:srcRect t="-89" r="543" b="8857"/>
          <a:stretch/>
        </p:blipFill>
        <p:spPr>
          <a:xfrm>
            <a:off x="7095070" y="3430379"/>
            <a:ext cx="1961219" cy="3426383"/>
          </a:xfrm>
          <a:prstGeom prst="rect">
            <a:avLst/>
          </a:prstGeom>
        </p:spPr>
      </p:pic>
      <p:pic>
        <p:nvPicPr>
          <p:cNvPr id="24" name="Picture 23" descr="A green circle with a black background&#10;&#10;Description automatically generated">
            <a:extLst>
              <a:ext uri="{FF2B5EF4-FFF2-40B4-BE49-F238E27FC236}">
                <a16:creationId xmlns:a16="http://schemas.microsoft.com/office/drawing/2014/main" id="{0184D010-E518-1B80-B104-6AE3C1EDA0BF}"/>
              </a:ext>
            </a:extLst>
          </p:cNvPr>
          <p:cNvPicPr>
            <a:picLocks noChangeAspect="1"/>
          </p:cNvPicPr>
          <p:nvPr/>
        </p:nvPicPr>
        <p:blipFill>
          <a:blip r:embed="rId5"/>
          <a:stretch>
            <a:fillRect/>
          </a:stretch>
        </p:blipFill>
        <p:spPr>
          <a:xfrm>
            <a:off x="4462468" y="3015619"/>
            <a:ext cx="1769791" cy="3852049"/>
          </a:xfrm>
          <a:prstGeom prst="rect">
            <a:avLst/>
          </a:prstGeom>
        </p:spPr>
      </p:pic>
      <p:pic>
        <p:nvPicPr>
          <p:cNvPr id="26" name="Picture 25" descr="A red circle with a black background&#10;&#10;Description automatically generated">
            <a:extLst>
              <a:ext uri="{FF2B5EF4-FFF2-40B4-BE49-F238E27FC236}">
                <a16:creationId xmlns:a16="http://schemas.microsoft.com/office/drawing/2014/main" id="{AEAF279C-405A-2C88-3C36-4054F4C571EF}"/>
              </a:ext>
            </a:extLst>
          </p:cNvPr>
          <p:cNvPicPr>
            <a:picLocks noChangeAspect="1"/>
          </p:cNvPicPr>
          <p:nvPr/>
        </p:nvPicPr>
        <p:blipFill>
          <a:blip r:embed="rId6"/>
          <a:stretch>
            <a:fillRect/>
          </a:stretch>
        </p:blipFill>
        <p:spPr>
          <a:xfrm>
            <a:off x="1836161" y="2781905"/>
            <a:ext cx="1882176" cy="4078667"/>
          </a:xfrm>
          <a:prstGeom prst="rect">
            <a:avLst/>
          </a:prstGeom>
        </p:spPr>
      </p:pic>
      <p:sp>
        <p:nvSpPr>
          <p:cNvPr id="28" name="TextBox 27">
            <a:extLst>
              <a:ext uri="{FF2B5EF4-FFF2-40B4-BE49-F238E27FC236}">
                <a16:creationId xmlns:a16="http://schemas.microsoft.com/office/drawing/2014/main" id="{9E6E20EF-B35F-119B-2178-C5F910C407A1}"/>
              </a:ext>
            </a:extLst>
          </p:cNvPr>
          <p:cNvSpPr txBox="1"/>
          <p:nvPr/>
        </p:nvSpPr>
        <p:spPr>
          <a:xfrm>
            <a:off x="2137778" y="3263683"/>
            <a:ext cx="12823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Enhance your skill set</a:t>
            </a:r>
          </a:p>
        </p:txBody>
      </p:sp>
      <p:sp>
        <p:nvSpPr>
          <p:cNvPr id="2" name="TextBox 1">
            <a:extLst>
              <a:ext uri="{FF2B5EF4-FFF2-40B4-BE49-F238E27FC236}">
                <a16:creationId xmlns:a16="http://schemas.microsoft.com/office/drawing/2014/main" id="{18292134-BDC1-F8FE-F1AC-4855DD309D5A}"/>
              </a:ext>
            </a:extLst>
          </p:cNvPr>
          <p:cNvSpPr txBox="1"/>
          <p:nvPr/>
        </p:nvSpPr>
        <p:spPr>
          <a:xfrm>
            <a:off x="7316481" y="3622790"/>
            <a:ext cx="149459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Work together to address common challenges</a:t>
            </a:r>
          </a:p>
        </p:txBody>
      </p:sp>
      <p:sp>
        <p:nvSpPr>
          <p:cNvPr id="4" name="TextBox 3">
            <a:extLst>
              <a:ext uri="{FF2B5EF4-FFF2-40B4-BE49-F238E27FC236}">
                <a16:creationId xmlns:a16="http://schemas.microsoft.com/office/drawing/2014/main" id="{004C7813-4F8C-D53C-AEA3-5D87AF3CE2B7}"/>
              </a:ext>
            </a:extLst>
          </p:cNvPr>
          <p:cNvSpPr txBox="1"/>
          <p:nvPr/>
        </p:nvSpPr>
        <p:spPr>
          <a:xfrm>
            <a:off x="4615722" y="3545627"/>
            <a:ext cx="14849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Build relationships</a:t>
            </a:r>
          </a:p>
        </p:txBody>
      </p:sp>
    </p:spTree>
    <p:extLst>
      <p:ext uri="{BB962C8B-B14F-4D97-AF65-F5344CB8AC3E}">
        <p14:creationId xmlns:p14="http://schemas.microsoft.com/office/powerpoint/2010/main" val="428447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green line on a black background&#10;&#10;Description automatically generated">
            <a:extLst>
              <a:ext uri="{FF2B5EF4-FFF2-40B4-BE49-F238E27FC236}">
                <a16:creationId xmlns:a16="http://schemas.microsoft.com/office/drawing/2014/main" id="{BCA4491B-7AE0-87FF-547F-D453EA869ABC}"/>
              </a:ext>
            </a:extLst>
          </p:cNvPr>
          <p:cNvPicPr>
            <a:picLocks noChangeAspect="1"/>
          </p:cNvPicPr>
          <p:nvPr/>
        </p:nvPicPr>
        <p:blipFill>
          <a:blip r:embed="rId2"/>
          <a:stretch>
            <a:fillRect/>
          </a:stretch>
        </p:blipFill>
        <p:spPr>
          <a:xfrm>
            <a:off x="6244910" y="4952585"/>
            <a:ext cx="1824671" cy="1834196"/>
          </a:xfrm>
          <a:prstGeom prst="rect">
            <a:avLst/>
          </a:prstGeom>
        </p:spPr>
      </p:pic>
      <p:sp>
        <p:nvSpPr>
          <p:cNvPr id="34" name="Circle: Hollow 33">
            <a:extLst>
              <a:ext uri="{FF2B5EF4-FFF2-40B4-BE49-F238E27FC236}">
                <a16:creationId xmlns:a16="http://schemas.microsoft.com/office/drawing/2014/main" id="{E4E1C1C1-C7EF-3C67-D9A0-83A2D7D06292}"/>
              </a:ext>
            </a:extLst>
          </p:cNvPr>
          <p:cNvSpPr/>
          <p:nvPr/>
        </p:nvSpPr>
        <p:spPr>
          <a:xfrm>
            <a:off x="6880172" y="2789379"/>
            <a:ext cx="2247755" cy="2211830"/>
          </a:xfrm>
          <a:prstGeom prst="donut">
            <a:avLst>
              <a:gd name="adj" fmla="val 2597"/>
            </a:avLst>
          </a:prstGeom>
          <a:solidFill>
            <a:srgbClr val="2454A3"/>
          </a:solidFill>
          <a:ln>
            <a:solidFill>
              <a:srgbClr val="2454A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a:solidFill>
                <a:schemeClr val="tx1"/>
              </a:solidFill>
              <a:cs typeface="Calibri"/>
            </a:endParaRPr>
          </a:p>
        </p:txBody>
      </p:sp>
      <p:pic>
        <p:nvPicPr>
          <p:cNvPr id="29" name="Picture 28" descr="A blue flower with a leaf&#10;&#10;Description automatically generated">
            <a:extLst>
              <a:ext uri="{FF2B5EF4-FFF2-40B4-BE49-F238E27FC236}">
                <a16:creationId xmlns:a16="http://schemas.microsoft.com/office/drawing/2014/main" id="{1CBCD4BD-09A3-06A7-7FC0-58EF24EF9FDA}"/>
              </a:ext>
            </a:extLst>
          </p:cNvPr>
          <p:cNvPicPr>
            <a:picLocks noChangeAspect="1"/>
          </p:cNvPicPr>
          <p:nvPr/>
        </p:nvPicPr>
        <p:blipFill rotWithShape="1">
          <a:blip r:embed="rId3"/>
          <a:srcRect l="1" t="79" r="-893" b="11813"/>
          <a:stretch/>
        </p:blipFill>
        <p:spPr>
          <a:xfrm>
            <a:off x="1106008" y="2951931"/>
            <a:ext cx="2281631" cy="3906069"/>
          </a:xfrm>
          <a:prstGeom prst="rect">
            <a:avLst/>
          </a:prstGeom>
        </p:spPr>
      </p:pic>
      <p:sp>
        <p:nvSpPr>
          <p:cNvPr id="2" name="TextBox 1">
            <a:extLst>
              <a:ext uri="{FF2B5EF4-FFF2-40B4-BE49-F238E27FC236}">
                <a16:creationId xmlns:a16="http://schemas.microsoft.com/office/drawing/2014/main" id="{EEDDF862-384C-A562-1129-5C5FA436271A}"/>
              </a:ext>
            </a:extLst>
          </p:cNvPr>
          <p:cNvSpPr txBox="1"/>
          <p:nvPr/>
        </p:nvSpPr>
        <p:spPr>
          <a:xfrm>
            <a:off x="273151" y="1068450"/>
            <a:ext cx="911202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Calibri"/>
              </a:rPr>
              <a:t>As a member of a professional community at Oxford so many opportunities are open to you:</a:t>
            </a:r>
            <a:endParaRPr lang="en-GB">
              <a:ea typeface="Calibri"/>
              <a:cs typeface="Calibri"/>
            </a:endParaRPr>
          </a:p>
        </p:txBody>
      </p:sp>
      <p:sp>
        <p:nvSpPr>
          <p:cNvPr id="32" name="Title 31">
            <a:extLst>
              <a:ext uri="{FF2B5EF4-FFF2-40B4-BE49-F238E27FC236}">
                <a16:creationId xmlns:a16="http://schemas.microsoft.com/office/drawing/2014/main" id="{88C1869A-5D9A-DD35-56A2-AD9A89A9156C}"/>
              </a:ext>
            </a:extLst>
          </p:cNvPr>
          <p:cNvSpPr>
            <a:spLocks noGrp="1"/>
          </p:cNvSpPr>
          <p:nvPr>
            <p:ph type="title"/>
          </p:nvPr>
        </p:nvSpPr>
        <p:spPr>
          <a:xfrm>
            <a:off x="228600" y="112713"/>
            <a:ext cx="10515600" cy="1325563"/>
          </a:xfrm>
        </p:spPr>
        <p:txBody>
          <a:bodyPr>
            <a:normAutofit/>
          </a:bodyPr>
          <a:lstStyle/>
          <a:p>
            <a:r>
              <a:rPr lang="en-GB" sz="4000">
                <a:solidFill>
                  <a:schemeClr val="accent5"/>
                </a:solidFill>
                <a:cs typeface="Calibri Light"/>
              </a:rPr>
              <a:t>What's in it for me?</a:t>
            </a:r>
            <a:endParaRPr lang="en-US">
              <a:solidFill>
                <a:schemeClr val="accent5"/>
              </a:solidFill>
            </a:endParaRPr>
          </a:p>
        </p:txBody>
      </p:sp>
      <p:pic>
        <p:nvPicPr>
          <p:cNvPr id="3" name="Picture 2" descr="A green circle with black background&#10;&#10;Description automatically generated">
            <a:extLst>
              <a:ext uri="{FF2B5EF4-FFF2-40B4-BE49-F238E27FC236}">
                <a16:creationId xmlns:a16="http://schemas.microsoft.com/office/drawing/2014/main" id="{63076B5C-6320-4329-BB37-D81F8830986F}"/>
              </a:ext>
            </a:extLst>
          </p:cNvPr>
          <p:cNvPicPr>
            <a:picLocks noChangeAspect="1"/>
          </p:cNvPicPr>
          <p:nvPr/>
        </p:nvPicPr>
        <p:blipFill>
          <a:blip r:embed="rId4"/>
          <a:stretch>
            <a:fillRect/>
          </a:stretch>
        </p:blipFill>
        <p:spPr>
          <a:xfrm>
            <a:off x="9579900" y="2961575"/>
            <a:ext cx="1788376" cy="3898512"/>
          </a:xfrm>
          <a:prstGeom prst="rect">
            <a:avLst/>
          </a:prstGeom>
        </p:spPr>
      </p:pic>
      <p:sp>
        <p:nvSpPr>
          <p:cNvPr id="4" name="TextBox 3">
            <a:extLst>
              <a:ext uri="{FF2B5EF4-FFF2-40B4-BE49-F238E27FC236}">
                <a16:creationId xmlns:a16="http://schemas.microsoft.com/office/drawing/2014/main" id="{53FB9DE2-ADF9-B620-B7D9-F1B3571867F0}"/>
              </a:ext>
            </a:extLst>
          </p:cNvPr>
          <p:cNvSpPr txBox="1"/>
          <p:nvPr/>
        </p:nvSpPr>
        <p:spPr>
          <a:xfrm>
            <a:off x="9735320" y="3261378"/>
            <a:ext cx="14868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Share best practice and learn from others</a:t>
            </a:r>
            <a:endParaRPr lang="en-GB"/>
          </a:p>
        </p:txBody>
      </p:sp>
      <p:sp>
        <p:nvSpPr>
          <p:cNvPr id="6" name="Circle: Hollow 5">
            <a:extLst>
              <a:ext uri="{FF2B5EF4-FFF2-40B4-BE49-F238E27FC236}">
                <a16:creationId xmlns:a16="http://schemas.microsoft.com/office/drawing/2014/main" id="{D9049B15-AF9D-160C-A35D-CE1679A03D87}"/>
              </a:ext>
            </a:extLst>
          </p:cNvPr>
          <p:cNvSpPr/>
          <p:nvPr/>
        </p:nvSpPr>
        <p:spPr>
          <a:xfrm>
            <a:off x="10213203" y="1881016"/>
            <a:ext cx="1013122" cy="1003726"/>
          </a:xfrm>
          <a:prstGeom prst="donut">
            <a:avLst>
              <a:gd name="adj" fmla="val 2597"/>
            </a:avLst>
          </a:prstGeom>
          <a:solidFill>
            <a:srgbClr val="E05941"/>
          </a:solidFill>
          <a:ln>
            <a:solidFill>
              <a:srgbClr val="E0594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sz="1400">
              <a:solidFill>
                <a:schemeClr val="tx1"/>
              </a:solidFill>
              <a:cs typeface="Calibri"/>
            </a:endParaRPr>
          </a:p>
        </p:txBody>
      </p:sp>
      <p:pic>
        <p:nvPicPr>
          <p:cNvPr id="7" name="Picture 6" descr="A green line on a black background&#10;&#10;Description automatically generated">
            <a:extLst>
              <a:ext uri="{FF2B5EF4-FFF2-40B4-BE49-F238E27FC236}">
                <a16:creationId xmlns:a16="http://schemas.microsoft.com/office/drawing/2014/main" id="{B1EF6F4A-7A9B-E602-8B6F-0DFF20057D37}"/>
              </a:ext>
            </a:extLst>
          </p:cNvPr>
          <p:cNvPicPr>
            <a:picLocks noChangeAspect="1"/>
          </p:cNvPicPr>
          <p:nvPr/>
        </p:nvPicPr>
        <p:blipFill>
          <a:blip r:embed="rId2"/>
          <a:stretch>
            <a:fillRect/>
          </a:stretch>
        </p:blipFill>
        <p:spPr>
          <a:xfrm>
            <a:off x="11231670" y="4123065"/>
            <a:ext cx="946925" cy="956450"/>
          </a:xfrm>
          <a:prstGeom prst="rect">
            <a:avLst/>
          </a:prstGeom>
        </p:spPr>
      </p:pic>
      <p:sp>
        <p:nvSpPr>
          <p:cNvPr id="8" name="Circle: Hollow 7">
            <a:extLst>
              <a:ext uri="{FF2B5EF4-FFF2-40B4-BE49-F238E27FC236}">
                <a16:creationId xmlns:a16="http://schemas.microsoft.com/office/drawing/2014/main" id="{F65E3CB1-E73E-680F-EF13-587A9A28E256}"/>
              </a:ext>
            </a:extLst>
          </p:cNvPr>
          <p:cNvSpPr/>
          <p:nvPr/>
        </p:nvSpPr>
        <p:spPr>
          <a:xfrm>
            <a:off x="11225031" y="2654929"/>
            <a:ext cx="938782" cy="894623"/>
          </a:xfrm>
          <a:prstGeom prst="donut">
            <a:avLst>
              <a:gd name="adj" fmla="val 2597"/>
            </a:avLst>
          </a:prstGeom>
          <a:solidFill>
            <a:srgbClr val="2454A3"/>
          </a:solidFill>
          <a:ln>
            <a:solidFill>
              <a:srgbClr val="2454A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r>
              <a:rPr lang="en-GB" sz="1600">
                <a:solidFill>
                  <a:schemeClr val="tx1"/>
                </a:solidFill>
                <a:cs typeface="Calibri"/>
              </a:rPr>
              <a:t>Test ideas</a:t>
            </a:r>
            <a:endParaRPr lang="en-GB" sz="1600">
              <a:solidFill>
                <a:schemeClr val="tx1"/>
              </a:solidFill>
            </a:endParaRPr>
          </a:p>
        </p:txBody>
      </p:sp>
      <p:sp>
        <p:nvSpPr>
          <p:cNvPr id="9" name="Circle: Hollow 8">
            <a:extLst>
              <a:ext uri="{FF2B5EF4-FFF2-40B4-BE49-F238E27FC236}">
                <a16:creationId xmlns:a16="http://schemas.microsoft.com/office/drawing/2014/main" id="{39612089-2ECE-4E48-EFF3-AECDC6E9C178}"/>
              </a:ext>
            </a:extLst>
          </p:cNvPr>
          <p:cNvSpPr/>
          <p:nvPr/>
        </p:nvSpPr>
        <p:spPr>
          <a:xfrm>
            <a:off x="9040781" y="2191353"/>
            <a:ext cx="1013123" cy="1006135"/>
          </a:xfrm>
          <a:prstGeom prst="donut">
            <a:avLst>
              <a:gd name="adj" fmla="val 2597"/>
            </a:avLst>
          </a:prstGeom>
          <a:solidFill>
            <a:srgbClr val="2454A3"/>
          </a:solidFill>
          <a:ln>
            <a:solidFill>
              <a:srgbClr val="2454A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a:solidFill>
                <a:schemeClr val="tx1"/>
              </a:solidFill>
              <a:cs typeface="Calibri"/>
            </a:endParaRPr>
          </a:p>
        </p:txBody>
      </p:sp>
      <p:sp>
        <p:nvSpPr>
          <p:cNvPr id="10" name="TextBox 9">
            <a:extLst>
              <a:ext uri="{FF2B5EF4-FFF2-40B4-BE49-F238E27FC236}">
                <a16:creationId xmlns:a16="http://schemas.microsoft.com/office/drawing/2014/main" id="{2A258713-3585-26D8-4D35-8464D0F5525B}"/>
              </a:ext>
            </a:extLst>
          </p:cNvPr>
          <p:cNvSpPr txBox="1"/>
          <p:nvPr/>
        </p:nvSpPr>
        <p:spPr>
          <a:xfrm>
            <a:off x="10188897" y="2216246"/>
            <a:ext cx="109653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Innovate</a:t>
            </a:r>
            <a:endParaRPr lang="en-GB" sz="1600">
              <a:ea typeface="Calibri"/>
              <a:cs typeface="Calibri" panose="020F0502020204030204"/>
            </a:endParaRPr>
          </a:p>
        </p:txBody>
      </p:sp>
      <p:sp>
        <p:nvSpPr>
          <p:cNvPr id="11" name="TextBox 10">
            <a:extLst>
              <a:ext uri="{FF2B5EF4-FFF2-40B4-BE49-F238E27FC236}">
                <a16:creationId xmlns:a16="http://schemas.microsoft.com/office/drawing/2014/main" id="{14CC6043-01FC-F37A-8F8D-FFC57392BFA4}"/>
              </a:ext>
            </a:extLst>
          </p:cNvPr>
          <p:cNvSpPr txBox="1"/>
          <p:nvPr/>
        </p:nvSpPr>
        <p:spPr>
          <a:xfrm>
            <a:off x="8954735" y="2218127"/>
            <a:ext cx="11894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a:rPr>
              <a:t>Solve common problems</a:t>
            </a:r>
          </a:p>
        </p:txBody>
      </p:sp>
      <p:sp>
        <p:nvSpPr>
          <p:cNvPr id="13" name="TextBox 12">
            <a:extLst>
              <a:ext uri="{FF2B5EF4-FFF2-40B4-BE49-F238E27FC236}">
                <a16:creationId xmlns:a16="http://schemas.microsoft.com/office/drawing/2014/main" id="{1BDA1561-A0AA-394E-CF10-21D904AB00E4}"/>
              </a:ext>
            </a:extLst>
          </p:cNvPr>
          <p:cNvSpPr txBox="1"/>
          <p:nvPr/>
        </p:nvSpPr>
        <p:spPr>
          <a:xfrm>
            <a:off x="11156865" y="4276046"/>
            <a:ext cx="10965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panose="020F0502020204030204"/>
              </a:rPr>
              <a:t>Remove barriers</a:t>
            </a:r>
          </a:p>
        </p:txBody>
      </p:sp>
      <p:sp>
        <p:nvSpPr>
          <p:cNvPr id="15" name="TextBox 14">
            <a:extLst>
              <a:ext uri="{FF2B5EF4-FFF2-40B4-BE49-F238E27FC236}">
                <a16:creationId xmlns:a16="http://schemas.microsoft.com/office/drawing/2014/main" id="{F2733049-D2AF-BEF8-0B0C-F4FB40C4F3C3}"/>
              </a:ext>
            </a:extLst>
          </p:cNvPr>
          <p:cNvSpPr txBox="1"/>
          <p:nvPr/>
        </p:nvSpPr>
        <p:spPr>
          <a:xfrm>
            <a:off x="3216207" y="5265657"/>
            <a:ext cx="9943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Get peer support</a:t>
            </a:r>
          </a:p>
        </p:txBody>
      </p:sp>
      <p:sp>
        <p:nvSpPr>
          <p:cNvPr id="17" name="TextBox 16">
            <a:extLst>
              <a:ext uri="{FF2B5EF4-FFF2-40B4-BE49-F238E27FC236}">
                <a16:creationId xmlns:a16="http://schemas.microsoft.com/office/drawing/2014/main" id="{26E5153B-E94B-D105-8ADE-5B6FB1F4C6BD}"/>
              </a:ext>
            </a:extLst>
          </p:cNvPr>
          <p:cNvSpPr txBox="1"/>
          <p:nvPr/>
        </p:nvSpPr>
        <p:spPr>
          <a:xfrm>
            <a:off x="4111012" y="4146890"/>
            <a:ext cx="12823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Grow your skills and experience</a:t>
            </a:r>
          </a:p>
        </p:txBody>
      </p:sp>
      <p:sp>
        <p:nvSpPr>
          <p:cNvPr id="19" name="TextBox 18">
            <a:extLst>
              <a:ext uri="{FF2B5EF4-FFF2-40B4-BE49-F238E27FC236}">
                <a16:creationId xmlns:a16="http://schemas.microsoft.com/office/drawing/2014/main" id="{B152413E-4710-3DC3-F0D7-9A264C2950A2}"/>
              </a:ext>
            </a:extLst>
          </p:cNvPr>
          <p:cNvSpPr txBox="1"/>
          <p:nvPr/>
        </p:nvSpPr>
        <p:spPr>
          <a:xfrm>
            <a:off x="1265921" y="3243617"/>
            <a:ext cx="183065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Stretch your</a:t>
            </a:r>
            <a:endParaRPr lang="en-US" dirty="0">
              <a:ea typeface="Calibri" panose="020F0502020204030204"/>
              <a:cs typeface="Calibri"/>
            </a:endParaRPr>
          </a:p>
          <a:p>
            <a:pPr algn="ctr"/>
            <a:r>
              <a:rPr lang="en-GB" dirty="0">
                <a:cs typeface="Calibri"/>
              </a:rPr>
              <a:t>skill set by working on profession or University-wide projects</a:t>
            </a:r>
            <a:endParaRPr lang="en-US" dirty="0">
              <a:ea typeface="Calibri"/>
              <a:cs typeface="Calibri" panose="020F0502020204030204"/>
            </a:endParaRPr>
          </a:p>
        </p:txBody>
      </p:sp>
      <p:pic>
        <p:nvPicPr>
          <p:cNvPr id="20" name="Picture 19" descr="A green line on a black background&#10;&#10;Description automatically generated">
            <a:extLst>
              <a:ext uri="{FF2B5EF4-FFF2-40B4-BE49-F238E27FC236}">
                <a16:creationId xmlns:a16="http://schemas.microsoft.com/office/drawing/2014/main" id="{6F131E06-BFA2-0F5D-9F22-D48D5D1410B2}"/>
              </a:ext>
            </a:extLst>
          </p:cNvPr>
          <p:cNvPicPr>
            <a:picLocks noChangeAspect="1"/>
          </p:cNvPicPr>
          <p:nvPr/>
        </p:nvPicPr>
        <p:blipFill>
          <a:blip r:embed="rId2"/>
          <a:stretch>
            <a:fillRect/>
          </a:stretch>
        </p:blipFill>
        <p:spPr>
          <a:xfrm>
            <a:off x="192433" y="4259986"/>
            <a:ext cx="1067729" cy="1086547"/>
          </a:xfrm>
          <a:prstGeom prst="rect">
            <a:avLst/>
          </a:prstGeom>
        </p:spPr>
      </p:pic>
      <p:sp>
        <p:nvSpPr>
          <p:cNvPr id="21" name="TextBox 20">
            <a:extLst>
              <a:ext uri="{FF2B5EF4-FFF2-40B4-BE49-F238E27FC236}">
                <a16:creationId xmlns:a16="http://schemas.microsoft.com/office/drawing/2014/main" id="{3D7EA8D7-836A-7DD6-859F-B22001600895}"/>
              </a:ext>
            </a:extLst>
          </p:cNvPr>
          <p:cNvSpPr txBox="1"/>
          <p:nvPr/>
        </p:nvSpPr>
        <p:spPr>
          <a:xfrm>
            <a:off x="154798" y="4533771"/>
            <a:ext cx="11708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panose="020F0502020204030204"/>
              </a:rPr>
              <a:t>Knowledge directories</a:t>
            </a:r>
          </a:p>
        </p:txBody>
      </p:sp>
      <p:sp>
        <p:nvSpPr>
          <p:cNvPr id="22" name="TextBox 21">
            <a:extLst>
              <a:ext uri="{FF2B5EF4-FFF2-40B4-BE49-F238E27FC236}">
                <a16:creationId xmlns:a16="http://schemas.microsoft.com/office/drawing/2014/main" id="{BBD7FD4C-6BA8-6DA1-2D5A-F23AED7D9C01}"/>
              </a:ext>
            </a:extLst>
          </p:cNvPr>
          <p:cNvSpPr txBox="1"/>
          <p:nvPr/>
        </p:nvSpPr>
        <p:spPr>
          <a:xfrm>
            <a:off x="696950" y="2369634"/>
            <a:ext cx="10965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panose="020F0502020204030204"/>
              </a:rPr>
              <a:t>Career pathways</a:t>
            </a:r>
          </a:p>
        </p:txBody>
      </p:sp>
      <p:sp>
        <p:nvSpPr>
          <p:cNvPr id="24" name="Circle: Hollow 23">
            <a:extLst>
              <a:ext uri="{FF2B5EF4-FFF2-40B4-BE49-F238E27FC236}">
                <a16:creationId xmlns:a16="http://schemas.microsoft.com/office/drawing/2014/main" id="{5EE7F6E5-5200-D007-BDDD-27B26F47E4C1}"/>
              </a:ext>
            </a:extLst>
          </p:cNvPr>
          <p:cNvSpPr/>
          <p:nvPr/>
        </p:nvSpPr>
        <p:spPr>
          <a:xfrm>
            <a:off x="740548" y="2159091"/>
            <a:ext cx="1013122" cy="1003726"/>
          </a:xfrm>
          <a:prstGeom prst="donut">
            <a:avLst>
              <a:gd name="adj" fmla="val 2597"/>
            </a:avLst>
          </a:prstGeom>
          <a:solidFill>
            <a:srgbClr val="E05941"/>
          </a:solidFill>
          <a:ln>
            <a:solidFill>
              <a:srgbClr val="E0594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sz="1400">
              <a:solidFill>
                <a:schemeClr val="tx1"/>
              </a:solidFill>
              <a:cs typeface="Calibri"/>
            </a:endParaRPr>
          </a:p>
        </p:txBody>
      </p:sp>
      <p:sp>
        <p:nvSpPr>
          <p:cNvPr id="26" name="Circle: Hollow 25">
            <a:extLst>
              <a:ext uri="{FF2B5EF4-FFF2-40B4-BE49-F238E27FC236}">
                <a16:creationId xmlns:a16="http://schemas.microsoft.com/office/drawing/2014/main" id="{8407C38E-9257-FD90-39D4-8F4285068518}"/>
              </a:ext>
            </a:extLst>
          </p:cNvPr>
          <p:cNvSpPr/>
          <p:nvPr/>
        </p:nvSpPr>
        <p:spPr>
          <a:xfrm>
            <a:off x="141802" y="3197785"/>
            <a:ext cx="938782" cy="894623"/>
          </a:xfrm>
          <a:prstGeom prst="donut">
            <a:avLst>
              <a:gd name="adj" fmla="val 2597"/>
            </a:avLst>
          </a:prstGeom>
          <a:solidFill>
            <a:srgbClr val="2454A3"/>
          </a:solidFill>
          <a:ln>
            <a:solidFill>
              <a:srgbClr val="2454A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sz="1600">
              <a:solidFill>
                <a:schemeClr val="tx1"/>
              </a:solidFill>
              <a:cs typeface="Calibri"/>
            </a:endParaRPr>
          </a:p>
        </p:txBody>
      </p:sp>
      <p:sp>
        <p:nvSpPr>
          <p:cNvPr id="27" name="TextBox 26">
            <a:extLst>
              <a:ext uri="{FF2B5EF4-FFF2-40B4-BE49-F238E27FC236}">
                <a16:creationId xmlns:a16="http://schemas.microsoft.com/office/drawing/2014/main" id="{09286409-D898-7F0F-1EAC-72B8951B33DB}"/>
              </a:ext>
            </a:extLst>
          </p:cNvPr>
          <p:cNvSpPr txBox="1"/>
          <p:nvPr/>
        </p:nvSpPr>
        <p:spPr>
          <a:xfrm>
            <a:off x="65049" y="3354658"/>
            <a:ext cx="10965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Calibri" panose="020F0502020204030204"/>
              </a:rPr>
              <a:t>Training sessions</a:t>
            </a:r>
          </a:p>
        </p:txBody>
      </p:sp>
      <p:sp>
        <p:nvSpPr>
          <p:cNvPr id="30" name="TextBox 29">
            <a:extLst>
              <a:ext uri="{FF2B5EF4-FFF2-40B4-BE49-F238E27FC236}">
                <a16:creationId xmlns:a16="http://schemas.microsoft.com/office/drawing/2014/main" id="{92E4E718-0428-9922-AF44-FE04E703647D}"/>
              </a:ext>
            </a:extLst>
          </p:cNvPr>
          <p:cNvSpPr txBox="1"/>
          <p:nvPr/>
        </p:nvSpPr>
        <p:spPr>
          <a:xfrm>
            <a:off x="6384896" y="5160851"/>
            <a:ext cx="14496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Make connections for current and future roles</a:t>
            </a:r>
          </a:p>
        </p:txBody>
      </p:sp>
      <p:sp>
        <p:nvSpPr>
          <p:cNvPr id="18" name="TextBox 17">
            <a:extLst>
              <a:ext uri="{FF2B5EF4-FFF2-40B4-BE49-F238E27FC236}">
                <a16:creationId xmlns:a16="http://schemas.microsoft.com/office/drawing/2014/main" id="{7E867B3B-06EC-7777-CC1B-969BF314E3E1}"/>
              </a:ext>
            </a:extLst>
          </p:cNvPr>
          <p:cNvSpPr txBox="1"/>
          <p:nvPr/>
        </p:nvSpPr>
        <p:spPr>
          <a:xfrm>
            <a:off x="7146190" y="3061644"/>
            <a:ext cx="170408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ea typeface="Calibri"/>
                <a:cs typeface="Calibri"/>
              </a:rPr>
              <a:t>Recognition and support from colleagues at all levels and beyond your profession</a:t>
            </a:r>
            <a:endParaRPr lang="en-US" dirty="0">
              <a:ea typeface="Calibri" panose="020F0502020204030204"/>
              <a:cs typeface="Calibri" panose="020F0502020204030204"/>
            </a:endParaRPr>
          </a:p>
        </p:txBody>
      </p:sp>
      <p:sp>
        <p:nvSpPr>
          <p:cNvPr id="28" name="TextBox 27">
            <a:extLst>
              <a:ext uri="{FF2B5EF4-FFF2-40B4-BE49-F238E27FC236}">
                <a16:creationId xmlns:a16="http://schemas.microsoft.com/office/drawing/2014/main" id="{CA0F11BF-4F69-6721-6C45-28D4F068D66D}"/>
              </a:ext>
            </a:extLst>
          </p:cNvPr>
          <p:cNvSpPr txBox="1"/>
          <p:nvPr/>
        </p:nvSpPr>
        <p:spPr>
          <a:xfrm>
            <a:off x="4564351" y="5651598"/>
            <a:ext cx="12823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Access to senior leaders</a:t>
            </a:r>
            <a:endParaRPr lang="en-GB">
              <a:ea typeface="Calibri"/>
              <a:cs typeface="Calibri"/>
            </a:endParaRPr>
          </a:p>
        </p:txBody>
      </p:sp>
      <p:pic>
        <p:nvPicPr>
          <p:cNvPr id="5" name="Picture 4" descr="A green line on a black background&#10;&#10;Description automatically generated">
            <a:extLst>
              <a:ext uri="{FF2B5EF4-FFF2-40B4-BE49-F238E27FC236}">
                <a16:creationId xmlns:a16="http://schemas.microsoft.com/office/drawing/2014/main" id="{11F6F993-E550-F48C-139D-3DA7932D028D}"/>
              </a:ext>
            </a:extLst>
          </p:cNvPr>
          <p:cNvPicPr>
            <a:picLocks noChangeAspect="1"/>
          </p:cNvPicPr>
          <p:nvPr/>
        </p:nvPicPr>
        <p:blipFill>
          <a:blip r:embed="rId2"/>
          <a:stretch>
            <a:fillRect/>
          </a:stretch>
        </p:blipFill>
        <p:spPr>
          <a:xfrm>
            <a:off x="4799133" y="1441243"/>
            <a:ext cx="2383055" cy="2336118"/>
          </a:xfrm>
          <a:prstGeom prst="rect">
            <a:avLst/>
          </a:prstGeom>
        </p:spPr>
      </p:pic>
      <p:sp>
        <p:nvSpPr>
          <p:cNvPr id="12" name="TextBox 11">
            <a:extLst>
              <a:ext uri="{FF2B5EF4-FFF2-40B4-BE49-F238E27FC236}">
                <a16:creationId xmlns:a16="http://schemas.microsoft.com/office/drawing/2014/main" id="{360CD3C9-DBE9-AFE0-7C0E-176C52320CC6}"/>
              </a:ext>
            </a:extLst>
          </p:cNvPr>
          <p:cNvSpPr txBox="1"/>
          <p:nvPr/>
        </p:nvSpPr>
        <p:spPr>
          <a:xfrm>
            <a:off x="4967702" y="1754553"/>
            <a:ext cx="204768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Calibri"/>
              </a:rPr>
              <a:t>Strengthen a </a:t>
            </a:r>
            <a:endParaRPr lang="en-US" dirty="0"/>
          </a:p>
          <a:p>
            <a:pPr algn="ctr"/>
            <a:r>
              <a:rPr lang="en-GB" dirty="0">
                <a:cs typeface="Calibri"/>
              </a:rPr>
              <a:t>shared identity and sense of belonging as part of your profession and within Oxford</a:t>
            </a:r>
            <a:endParaRPr lang="en-GB" dirty="0"/>
          </a:p>
        </p:txBody>
      </p:sp>
      <p:sp>
        <p:nvSpPr>
          <p:cNvPr id="25" name="Circle: Hollow 24">
            <a:extLst>
              <a:ext uri="{FF2B5EF4-FFF2-40B4-BE49-F238E27FC236}">
                <a16:creationId xmlns:a16="http://schemas.microsoft.com/office/drawing/2014/main" id="{6591E1D2-C76A-1226-E300-60C257529804}"/>
              </a:ext>
            </a:extLst>
          </p:cNvPr>
          <p:cNvSpPr/>
          <p:nvPr/>
        </p:nvSpPr>
        <p:spPr>
          <a:xfrm>
            <a:off x="3971814" y="3808483"/>
            <a:ext cx="1553273" cy="1582459"/>
          </a:xfrm>
          <a:prstGeom prst="donut">
            <a:avLst>
              <a:gd name="adj" fmla="val 2597"/>
            </a:avLst>
          </a:prstGeom>
          <a:solidFill>
            <a:srgbClr val="E05941"/>
          </a:solidFill>
          <a:ln>
            <a:solidFill>
              <a:srgbClr val="E0594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sz="1400">
              <a:solidFill>
                <a:schemeClr val="tx1"/>
              </a:solidFill>
              <a:cs typeface="Calibri"/>
            </a:endParaRPr>
          </a:p>
        </p:txBody>
      </p:sp>
      <p:sp>
        <p:nvSpPr>
          <p:cNvPr id="31" name="Circle: Hollow 30">
            <a:extLst>
              <a:ext uri="{FF2B5EF4-FFF2-40B4-BE49-F238E27FC236}">
                <a16:creationId xmlns:a16="http://schemas.microsoft.com/office/drawing/2014/main" id="{3641FF31-48CE-5035-9DDB-FF33BEBF5173}"/>
              </a:ext>
            </a:extLst>
          </p:cNvPr>
          <p:cNvSpPr/>
          <p:nvPr/>
        </p:nvSpPr>
        <p:spPr>
          <a:xfrm>
            <a:off x="3036192" y="5091343"/>
            <a:ext cx="1360362" cy="1302738"/>
          </a:xfrm>
          <a:prstGeom prst="donut">
            <a:avLst>
              <a:gd name="adj" fmla="val 2597"/>
            </a:avLst>
          </a:prstGeom>
          <a:solidFill>
            <a:srgbClr val="E05941"/>
          </a:solidFill>
          <a:ln>
            <a:solidFill>
              <a:srgbClr val="E0594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sz="1400">
              <a:solidFill>
                <a:schemeClr val="tx1"/>
              </a:solidFill>
              <a:cs typeface="Calibri"/>
            </a:endParaRPr>
          </a:p>
        </p:txBody>
      </p:sp>
      <p:sp>
        <p:nvSpPr>
          <p:cNvPr id="35" name="Circle: Hollow 34">
            <a:extLst>
              <a:ext uri="{FF2B5EF4-FFF2-40B4-BE49-F238E27FC236}">
                <a16:creationId xmlns:a16="http://schemas.microsoft.com/office/drawing/2014/main" id="{C3BBD9C8-C36B-8C24-FC43-8DAF976A3DF4}"/>
              </a:ext>
            </a:extLst>
          </p:cNvPr>
          <p:cNvSpPr/>
          <p:nvPr/>
        </p:nvSpPr>
        <p:spPr>
          <a:xfrm>
            <a:off x="4502318" y="5409646"/>
            <a:ext cx="1408589" cy="1418484"/>
          </a:xfrm>
          <a:prstGeom prst="donut">
            <a:avLst>
              <a:gd name="adj" fmla="val 2597"/>
            </a:avLst>
          </a:prstGeom>
          <a:solidFill>
            <a:srgbClr val="E05941"/>
          </a:solidFill>
          <a:ln>
            <a:solidFill>
              <a:srgbClr val="E0594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32100" rtl="0" eaLnBrk="1" latinLnBrk="0" hangingPunct="1">
              <a:defRPr sz="1700" kern="1200">
                <a:solidFill>
                  <a:schemeClr val="lt1"/>
                </a:solidFill>
                <a:latin typeface="+mn-lt"/>
                <a:ea typeface="+mn-ea"/>
                <a:cs typeface="+mn-cs"/>
              </a:defRPr>
            </a:lvl1pPr>
            <a:lvl2pPr marL="432100" algn="l" defTabSz="432100" rtl="0" eaLnBrk="1" latinLnBrk="0" hangingPunct="1">
              <a:defRPr sz="1700" kern="1200">
                <a:solidFill>
                  <a:schemeClr val="lt1"/>
                </a:solidFill>
                <a:latin typeface="+mn-lt"/>
                <a:ea typeface="+mn-ea"/>
                <a:cs typeface="+mn-cs"/>
              </a:defRPr>
            </a:lvl2pPr>
            <a:lvl3pPr marL="864199" algn="l" defTabSz="432100" rtl="0" eaLnBrk="1" latinLnBrk="0" hangingPunct="1">
              <a:defRPr sz="1700" kern="1200">
                <a:solidFill>
                  <a:schemeClr val="lt1"/>
                </a:solidFill>
                <a:latin typeface="+mn-lt"/>
                <a:ea typeface="+mn-ea"/>
                <a:cs typeface="+mn-cs"/>
              </a:defRPr>
            </a:lvl3pPr>
            <a:lvl4pPr marL="1296299" algn="l" defTabSz="432100" rtl="0" eaLnBrk="1" latinLnBrk="0" hangingPunct="1">
              <a:defRPr sz="1700" kern="1200">
                <a:solidFill>
                  <a:schemeClr val="lt1"/>
                </a:solidFill>
                <a:latin typeface="+mn-lt"/>
                <a:ea typeface="+mn-ea"/>
                <a:cs typeface="+mn-cs"/>
              </a:defRPr>
            </a:lvl4pPr>
            <a:lvl5pPr marL="1728399" algn="l" defTabSz="432100" rtl="0" eaLnBrk="1" latinLnBrk="0" hangingPunct="1">
              <a:defRPr sz="1700" kern="1200">
                <a:solidFill>
                  <a:schemeClr val="lt1"/>
                </a:solidFill>
                <a:latin typeface="+mn-lt"/>
                <a:ea typeface="+mn-ea"/>
                <a:cs typeface="+mn-cs"/>
              </a:defRPr>
            </a:lvl5pPr>
            <a:lvl6pPr marL="2160499" algn="l" defTabSz="432100" rtl="0" eaLnBrk="1" latinLnBrk="0" hangingPunct="1">
              <a:defRPr sz="1700" kern="1200">
                <a:solidFill>
                  <a:schemeClr val="lt1"/>
                </a:solidFill>
                <a:latin typeface="+mn-lt"/>
                <a:ea typeface="+mn-ea"/>
                <a:cs typeface="+mn-cs"/>
              </a:defRPr>
            </a:lvl6pPr>
            <a:lvl7pPr marL="2592598" algn="l" defTabSz="432100" rtl="0" eaLnBrk="1" latinLnBrk="0" hangingPunct="1">
              <a:defRPr sz="1700" kern="1200">
                <a:solidFill>
                  <a:schemeClr val="lt1"/>
                </a:solidFill>
                <a:latin typeface="+mn-lt"/>
                <a:ea typeface="+mn-ea"/>
                <a:cs typeface="+mn-cs"/>
              </a:defRPr>
            </a:lvl7pPr>
            <a:lvl8pPr marL="3024698" algn="l" defTabSz="432100" rtl="0" eaLnBrk="1" latinLnBrk="0" hangingPunct="1">
              <a:defRPr sz="1700" kern="1200">
                <a:solidFill>
                  <a:schemeClr val="lt1"/>
                </a:solidFill>
                <a:latin typeface="+mn-lt"/>
                <a:ea typeface="+mn-ea"/>
                <a:cs typeface="+mn-cs"/>
              </a:defRPr>
            </a:lvl8pPr>
            <a:lvl9pPr marL="3456798" algn="l" defTabSz="432100" rtl="0" eaLnBrk="1" latinLnBrk="0" hangingPunct="1">
              <a:defRPr sz="1700" kern="1200">
                <a:solidFill>
                  <a:schemeClr val="lt1"/>
                </a:solidFill>
                <a:latin typeface="+mn-lt"/>
                <a:ea typeface="+mn-ea"/>
                <a:cs typeface="+mn-cs"/>
              </a:defRPr>
            </a:lvl9pPr>
          </a:lstStyle>
          <a:p>
            <a:pPr algn="ctr"/>
            <a:endParaRPr lang="en-GB" sz="1400">
              <a:solidFill>
                <a:schemeClr val="tx1"/>
              </a:solidFill>
              <a:cs typeface="Calibri"/>
            </a:endParaRPr>
          </a:p>
        </p:txBody>
      </p:sp>
    </p:spTree>
    <p:extLst>
      <p:ext uri="{BB962C8B-B14F-4D97-AF65-F5344CB8AC3E}">
        <p14:creationId xmlns:p14="http://schemas.microsoft.com/office/powerpoint/2010/main" val="382462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1DBA3-ED99-3138-0125-FFA2DE108D7C}"/>
              </a:ext>
            </a:extLst>
          </p:cNvPr>
          <p:cNvSpPr txBox="1"/>
          <p:nvPr/>
        </p:nvSpPr>
        <p:spPr>
          <a:xfrm>
            <a:off x="252645" y="1280509"/>
            <a:ext cx="10985352" cy="5022094"/>
          </a:xfrm>
          <a:prstGeom prst="rect">
            <a:avLst/>
          </a:prstGeom>
          <a:noFill/>
        </p:spPr>
        <p:txBody>
          <a:bodyPr rot="0" spcFirstLastPara="0" vertOverflow="overflow" horzOverflow="overflow" vert="horz" wrap="square" lIns="96724" tIns="48362" rIns="96724" bIns="48362" numCol="1" spcCol="0" rtlCol="0" fromWordArt="0" anchor="t" anchorCtr="0" forceAA="0" compatLnSpc="1">
            <a:prstTxWarp prst="textNoShape">
              <a:avLst/>
            </a:prstTxWarp>
            <a:spAutoFit/>
          </a:bodyPr>
          <a:lstStyle/>
          <a:p>
            <a:pPr defTabSz="457075"/>
            <a:r>
              <a:rPr lang="en-GB" sz="1600" dirty="0">
                <a:latin typeface="Calibri"/>
                <a:cs typeface="Calibri"/>
              </a:rPr>
              <a:t>The </a:t>
            </a:r>
            <a:r>
              <a:rPr lang="en-GB" sz="1600" b="1" dirty="0">
                <a:latin typeface="Calibri"/>
                <a:cs typeface="Calibri"/>
              </a:rPr>
              <a:t>EA &amp; PA Community of Practice</a:t>
            </a:r>
            <a:r>
              <a:rPr lang="en-GB" sz="1600" dirty="0">
                <a:latin typeface="Calibri"/>
                <a:cs typeface="Calibri"/>
              </a:rPr>
              <a:t> is a 250+ member-strong community which has:</a:t>
            </a:r>
            <a:endParaRPr lang="en-GB" dirty="0">
              <a:cs typeface="Calibri"/>
            </a:endParaRPr>
          </a:p>
          <a:p>
            <a:pPr defTabSz="457075"/>
            <a:endParaRPr lang="en-GB" sz="1600">
              <a:latin typeface="Calibri"/>
              <a:cs typeface="Calibri"/>
            </a:endParaRPr>
          </a:p>
          <a:p>
            <a:pPr marL="342900" indent="-342900" defTabSz="457075">
              <a:buFont typeface="Arial"/>
              <a:buChar char="•"/>
            </a:pPr>
            <a:r>
              <a:rPr lang="en-GB" sz="1600" dirty="0">
                <a:latin typeface="Calibri"/>
                <a:cs typeface="Calibri"/>
              </a:rPr>
              <a:t>Established a thriving Teams site to share resources and knowledge</a:t>
            </a:r>
            <a:endParaRPr lang="en-GB" sz="1600" dirty="0">
              <a:cs typeface="Calibri"/>
            </a:endParaRPr>
          </a:p>
          <a:p>
            <a:pPr marL="342900" indent="-342900" defTabSz="457075">
              <a:buFont typeface="Arial"/>
              <a:buChar char="•"/>
            </a:pPr>
            <a:r>
              <a:rPr lang="en-GB" sz="1600" dirty="0">
                <a:latin typeface="Calibri"/>
                <a:cs typeface="Calibri"/>
              </a:rPr>
              <a:t>Developed a comprehensive ‘Who’s Who’ list of contacts, shared tips for solving common issues, and a ‘Happy to Help’ list of member's expertise</a:t>
            </a:r>
          </a:p>
          <a:p>
            <a:pPr marL="342900" indent="-342900" defTabSz="457075">
              <a:buFont typeface="Arial"/>
              <a:buChar char="•"/>
            </a:pPr>
            <a:r>
              <a:rPr lang="en-GB" sz="1600" dirty="0">
                <a:latin typeface="Calibri"/>
                <a:cs typeface="Calibri"/>
              </a:rPr>
              <a:t>Embraced a continuous learning and incremental development approach through monthly 'Lunch and Learn' sessions </a:t>
            </a:r>
            <a:r>
              <a:rPr lang="en-GB" sz="1600" dirty="0">
                <a:solidFill>
                  <a:srgbClr val="000000"/>
                </a:solidFill>
                <a:latin typeface="Calibri"/>
                <a:cs typeface="Calibri"/>
              </a:rPr>
              <a:t>and</a:t>
            </a:r>
            <a:r>
              <a:rPr lang="en-GB" sz="1600" dirty="0">
                <a:latin typeface="Calibri"/>
                <a:cs typeface="Calibri"/>
              </a:rPr>
              <a:t> an annual conference – taking small steps which are leading to wider changes</a:t>
            </a:r>
            <a:endParaRPr lang="en-GB" sz="1600" dirty="0">
              <a:solidFill>
                <a:srgbClr val="FF0000"/>
              </a:solidFill>
              <a:latin typeface="Calibri"/>
              <a:cs typeface="Calibri"/>
            </a:endParaRPr>
          </a:p>
          <a:p>
            <a:pPr marL="342900" indent="-342900" defTabSz="457075">
              <a:buFont typeface="Arial"/>
              <a:buChar char="•"/>
            </a:pPr>
            <a:r>
              <a:rPr lang="en-GB" sz="1600" dirty="0">
                <a:latin typeface="Calibri"/>
                <a:cs typeface="Calibri"/>
              </a:rPr>
              <a:t>Won a national award for 'Internal Team of the Year' from the Strategic PA Network</a:t>
            </a:r>
          </a:p>
          <a:p>
            <a:pPr defTabSz="457075"/>
            <a:endParaRPr lang="en-GB" sz="1600">
              <a:latin typeface="Calibri"/>
              <a:cs typeface="Calibri"/>
            </a:endParaRPr>
          </a:p>
          <a:p>
            <a:pPr defTabSz="457075"/>
            <a:r>
              <a:rPr lang="en-GB" sz="1600" dirty="0">
                <a:latin typeface="Calibri"/>
                <a:cs typeface="Calibri"/>
              </a:rPr>
              <a:t>Looking to the future, the CoP is working on creating a career development framework for EAs and PAs at Oxford as part of Professional Services </a:t>
            </a:r>
            <a:r>
              <a:rPr lang="en-GB" sz="1600" dirty="0" err="1">
                <a:latin typeface="Calibri"/>
                <a:cs typeface="Calibri"/>
              </a:rPr>
              <a:t>Together’s</a:t>
            </a:r>
            <a:r>
              <a:rPr lang="en-GB" sz="1600" dirty="0">
                <a:latin typeface="Calibri"/>
                <a:cs typeface="Calibri"/>
              </a:rPr>
              <a:t> focus on Oxford-wide Careers.</a:t>
            </a:r>
          </a:p>
          <a:p>
            <a:pPr defTabSz="457075"/>
            <a:endParaRPr lang="en-GB" sz="1600">
              <a:latin typeface="Calibri"/>
              <a:cs typeface="Calibri"/>
            </a:endParaRPr>
          </a:p>
          <a:p>
            <a:pPr defTabSz="457075"/>
            <a:endParaRPr lang="en-GB" sz="1600">
              <a:latin typeface="Calibri"/>
              <a:cs typeface="Calibri"/>
            </a:endParaRPr>
          </a:p>
          <a:p>
            <a:pPr defTabSz="457075"/>
            <a:r>
              <a:rPr lang="en-GB" sz="1600" dirty="0">
                <a:latin typeface="Calibri"/>
                <a:cs typeface="Calibri"/>
              </a:rPr>
              <a:t>The </a:t>
            </a:r>
            <a:r>
              <a:rPr lang="en-GB" sz="1600" b="1" dirty="0">
                <a:latin typeface="Calibri"/>
                <a:cs typeface="Calibri"/>
              </a:rPr>
              <a:t>Business Continuity Network</a:t>
            </a:r>
            <a:r>
              <a:rPr lang="en-GB" sz="1600" dirty="0">
                <a:latin typeface="Calibri"/>
                <a:cs typeface="Calibri"/>
              </a:rPr>
              <a:t> is a thriving community with membership from across the collegiate University. The community:</a:t>
            </a:r>
          </a:p>
          <a:p>
            <a:pPr defTabSz="457075"/>
            <a:endParaRPr lang="en-GB" sz="1600">
              <a:latin typeface="Calibri"/>
              <a:cs typeface="Calibri"/>
            </a:endParaRPr>
          </a:p>
          <a:p>
            <a:pPr marL="285750" indent="-285750" defTabSz="457075">
              <a:buFont typeface="Arial"/>
              <a:buChar char="•"/>
            </a:pPr>
            <a:r>
              <a:rPr lang="en-GB" sz="1600" dirty="0">
                <a:latin typeface="Calibri"/>
                <a:cs typeface="Calibri"/>
              </a:rPr>
              <a:t>Provides business continuity direction, guidance and supports the delivery and day-to-day management of business continuity planning</a:t>
            </a:r>
          </a:p>
          <a:p>
            <a:pPr marL="285750" indent="-285750" defTabSz="457075">
              <a:buFont typeface="Arial"/>
              <a:buChar char="•"/>
            </a:pPr>
            <a:r>
              <a:rPr lang="en-GB" sz="1600" dirty="0">
                <a:latin typeface="Calibri"/>
                <a:cs typeface="Calibri"/>
              </a:rPr>
              <a:t>Meets monthly for a summary of potential threats</a:t>
            </a:r>
          </a:p>
          <a:p>
            <a:pPr marL="285750" indent="-285750" defTabSz="457075">
              <a:buFont typeface="Arial"/>
              <a:buChar char="•"/>
            </a:pPr>
            <a:r>
              <a:rPr lang="en-GB" sz="1600" dirty="0">
                <a:latin typeface="Calibri"/>
                <a:cs typeface="Calibri"/>
              </a:rPr>
              <a:t>Shares lessons from recent disruptions</a:t>
            </a:r>
          </a:p>
          <a:p>
            <a:pPr marL="285750" indent="-285750" defTabSz="457075">
              <a:buFont typeface="Arial"/>
              <a:buChar char="•"/>
            </a:pPr>
            <a:r>
              <a:rPr lang="en-GB" sz="1600" dirty="0">
                <a:cs typeface="Calibri"/>
              </a:rPr>
              <a:t>Runs exercises to test the University's business continuity plans</a:t>
            </a:r>
          </a:p>
        </p:txBody>
      </p:sp>
      <p:sp>
        <p:nvSpPr>
          <p:cNvPr id="8" name="TextBox 7">
            <a:extLst>
              <a:ext uri="{FF2B5EF4-FFF2-40B4-BE49-F238E27FC236}">
                <a16:creationId xmlns:a16="http://schemas.microsoft.com/office/drawing/2014/main" id="{8F4455D6-CF5B-4B2E-864F-1D3524330B2F}"/>
              </a:ext>
            </a:extLst>
          </p:cNvPr>
          <p:cNvSpPr txBox="1"/>
          <p:nvPr/>
        </p:nvSpPr>
        <p:spPr>
          <a:xfrm>
            <a:off x="252645" y="219951"/>
            <a:ext cx="9005655" cy="713222"/>
          </a:xfrm>
          <a:prstGeom prst="rect">
            <a:avLst/>
          </a:prstGeom>
          <a:solidFill>
            <a:schemeClr val="bg1"/>
          </a:solidFill>
        </p:spPr>
        <p:txBody>
          <a:bodyPr rot="0" spcFirstLastPara="0" vertOverflow="overflow" horzOverflow="overflow" vert="horz" wrap="square" lIns="96724" tIns="48362" rIns="96724" bIns="48362" numCol="1" spcCol="0" rtlCol="0" fromWordArt="0" anchor="t" anchorCtr="0" forceAA="0" compatLnSpc="1">
            <a:prstTxWarp prst="textNoShape">
              <a:avLst/>
            </a:prstTxWarp>
            <a:spAutoFit/>
          </a:bodyPr>
          <a:lstStyle/>
          <a:p>
            <a:pPr defTabSz="457075"/>
            <a:r>
              <a:rPr lang="en-GB" sz="4000">
                <a:solidFill>
                  <a:schemeClr val="accent5"/>
                </a:solidFill>
                <a:latin typeface="+mj-lt"/>
                <a:ea typeface="+mj-ea"/>
                <a:cs typeface="Calibri Light"/>
              </a:rPr>
              <a:t>What difference does it make?</a:t>
            </a:r>
          </a:p>
        </p:txBody>
      </p:sp>
      <p:pic>
        <p:nvPicPr>
          <p:cNvPr id="4" name="Picture 3">
            <a:extLst>
              <a:ext uri="{FF2B5EF4-FFF2-40B4-BE49-F238E27FC236}">
                <a16:creationId xmlns:a16="http://schemas.microsoft.com/office/drawing/2014/main" id="{8F79B1E4-05C6-4560-B2B5-29130574A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855" y="5748432"/>
            <a:ext cx="3609145" cy="1109568"/>
          </a:xfrm>
          <a:prstGeom prst="rect">
            <a:avLst/>
          </a:prstGeom>
        </p:spPr>
      </p:pic>
    </p:spTree>
    <p:extLst>
      <p:ext uri="{BB962C8B-B14F-4D97-AF65-F5344CB8AC3E}">
        <p14:creationId xmlns:p14="http://schemas.microsoft.com/office/powerpoint/2010/main" val="363610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DDF862-384C-A562-1129-5C5FA436271A}"/>
              </a:ext>
            </a:extLst>
          </p:cNvPr>
          <p:cNvSpPr txBox="1"/>
          <p:nvPr/>
        </p:nvSpPr>
        <p:spPr>
          <a:xfrm>
            <a:off x="747669" y="1552920"/>
            <a:ext cx="7838926"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endParaRPr lang="en-GB" sz="2400">
              <a:cs typeface="Calibri"/>
            </a:endParaRPr>
          </a:p>
          <a:p>
            <a:pPr marL="342900" indent="-342900">
              <a:buFont typeface="Arial"/>
              <a:buChar char="•"/>
            </a:pPr>
            <a:r>
              <a:rPr lang="en-GB" sz="2400">
                <a:cs typeface="Calibri"/>
              </a:rPr>
              <a:t>Is anyone in the team a member of a professional community? If so, what are the benefits from your perspective? How has this helped your work or skills development? </a:t>
            </a:r>
          </a:p>
          <a:p>
            <a:pPr marL="342900" indent="-342900">
              <a:buFont typeface="Arial"/>
              <a:buChar char="•"/>
            </a:pPr>
            <a:endParaRPr lang="en-GB" sz="2400">
              <a:cs typeface="Calibri"/>
            </a:endParaRPr>
          </a:p>
          <a:p>
            <a:pPr marL="342900" indent="-342900">
              <a:buFont typeface="Arial"/>
              <a:buChar char="•"/>
            </a:pPr>
            <a:r>
              <a:rPr lang="en-GB" sz="2400">
                <a:cs typeface="Calibri"/>
              </a:rPr>
              <a:t>What have you learnt from your membership of a professional community that has made the biggest impact on your work?</a:t>
            </a:r>
            <a:endParaRPr lang="en-GB"/>
          </a:p>
          <a:p>
            <a:pPr marL="342900" indent="-342900">
              <a:buFont typeface="Arial"/>
              <a:buChar char="•"/>
            </a:pPr>
            <a:endParaRPr lang="en-GB" sz="2400">
              <a:cs typeface="Calibri"/>
            </a:endParaRPr>
          </a:p>
          <a:p>
            <a:pPr marL="342900" indent="-342900">
              <a:buFont typeface="Arial"/>
              <a:buChar char="•"/>
            </a:pPr>
            <a:r>
              <a:rPr lang="en-GB" sz="2400">
                <a:cs typeface="Calibri"/>
              </a:rPr>
              <a:t>How can we make a difference to our profession through Community of Practice projects?</a:t>
            </a:r>
          </a:p>
          <a:p>
            <a:endParaRPr lang="en-GB" sz="2400">
              <a:cs typeface="Calibri"/>
            </a:endParaRPr>
          </a:p>
        </p:txBody>
      </p:sp>
      <p:sp>
        <p:nvSpPr>
          <p:cNvPr id="32" name="Title 31">
            <a:extLst>
              <a:ext uri="{FF2B5EF4-FFF2-40B4-BE49-F238E27FC236}">
                <a16:creationId xmlns:a16="http://schemas.microsoft.com/office/drawing/2014/main" id="{88C1869A-5D9A-DD35-56A2-AD9A89A9156C}"/>
              </a:ext>
            </a:extLst>
          </p:cNvPr>
          <p:cNvSpPr>
            <a:spLocks noGrp="1"/>
          </p:cNvSpPr>
          <p:nvPr>
            <p:ph type="title"/>
          </p:nvPr>
        </p:nvSpPr>
        <p:spPr>
          <a:xfrm>
            <a:off x="323965" y="174625"/>
            <a:ext cx="9134360" cy="1325563"/>
          </a:xfrm>
        </p:spPr>
        <p:txBody>
          <a:bodyPr>
            <a:normAutofit/>
          </a:bodyPr>
          <a:lstStyle/>
          <a:p>
            <a:pPr algn="l"/>
            <a:r>
              <a:rPr lang="en-GB" sz="4000">
                <a:solidFill>
                  <a:schemeClr val="accent5"/>
                </a:solidFill>
                <a:cs typeface="Calibri Light"/>
              </a:rPr>
              <a:t>Pick one or two questions to discuss at your meeting</a:t>
            </a:r>
            <a:endParaRPr lang="en-US">
              <a:solidFill>
                <a:schemeClr val="accent5"/>
              </a:solidFill>
            </a:endParaRPr>
          </a:p>
        </p:txBody>
      </p:sp>
      <p:pic>
        <p:nvPicPr>
          <p:cNvPr id="7" name="Picture 6">
            <a:extLst>
              <a:ext uri="{FF2B5EF4-FFF2-40B4-BE49-F238E27FC236}">
                <a16:creationId xmlns:a16="http://schemas.microsoft.com/office/drawing/2014/main" id="{9C1B0D0D-FAA9-4A66-8633-CDEA377D8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5054"/>
            <a:ext cx="741662" cy="1602946"/>
          </a:xfrm>
          <a:prstGeom prst="rect">
            <a:avLst/>
          </a:prstGeom>
        </p:spPr>
      </p:pic>
      <p:grpSp>
        <p:nvGrpSpPr>
          <p:cNvPr id="3" name="Group 2">
            <a:extLst>
              <a:ext uri="{FF2B5EF4-FFF2-40B4-BE49-F238E27FC236}">
                <a16:creationId xmlns:a16="http://schemas.microsoft.com/office/drawing/2014/main" id="{D1C6D6C5-6583-0F40-D561-667DA4E0A8E7}"/>
              </a:ext>
            </a:extLst>
          </p:cNvPr>
          <p:cNvGrpSpPr/>
          <p:nvPr/>
        </p:nvGrpSpPr>
        <p:grpSpPr>
          <a:xfrm>
            <a:off x="8755938" y="2181226"/>
            <a:ext cx="3307094" cy="3950619"/>
            <a:chOff x="8597962" y="1716592"/>
            <a:chExt cx="3126429" cy="3734798"/>
          </a:xfrm>
        </p:grpSpPr>
        <p:sp>
          <p:nvSpPr>
            <p:cNvPr id="4" name="Rectangle 3">
              <a:extLst>
                <a:ext uri="{FF2B5EF4-FFF2-40B4-BE49-F238E27FC236}">
                  <a16:creationId xmlns:a16="http://schemas.microsoft.com/office/drawing/2014/main" id="{B9D15E1D-4870-F60D-5A67-3848F12644A4}"/>
                </a:ext>
              </a:extLst>
            </p:cNvPr>
            <p:cNvSpPr/>
            <p:nvPr/>
          </p:nvSpPr>
          <p:spPr>
            <a:xfrm>
              <a:off x="8597962" y="1716592"/>
              <a:ext cx="2870557" cy="2927136"/>
            </a:xfrm>
            <a:prstGeom prst="rect">
              <a:avLst/>
            </a:prstGeom>
            <a:solidFill>
              <a:srgbClr val="2454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075"/>
              <a:endParaRPr lang="en-GB" sz="1798">
                <a:solidFill>
                  <a:prstClr val="white"/>
                </a:solidFill>
                <a:latin typeface="Calibri"/>
              </a:endParaRPr>
            </a:p>
          </p:txBody>
        </p:sp>
        <p:sp>
          <p:nvSpPr>
            <p:cNvPr id="6" name="TextBox 2">
              <a:extLst>
                <a:ext uri="{FF2B5EF4-FFF2-40B4-BE49-F238E27FC236}">
                  <a16:creationId xmlns:a16="http://schemas.microsoft.com/office/drawing/2014/main" id="{6A60F183-D1FC-9E16-F383-A3CAB016027F}"/>
                </a:ext>
              </a:extLst>
            </p:cNvPr>
            <p:cNvSpPr txBox="1"/>
            <p:nvPr/>
          </p:nvSpPr>
          <p:spPr>
            <a:xfrm>
              <a:off x="8716866" y="1820179"/>
              <a:ext cx="2371267" cy="2172717"/>
            </a:xfrm>
            <a:prstGeom prst="rect">
              <a:avLst/>
            </a:prstGeom>
            <a:noFill/>
          </p:spPr>
          <p:txBody>
            <a:bodyPr wrap="square" lIns="96724" tIns="48362" rIns="96724" bIns="48362"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75">
                <a:spcAft>
                  <a:spcPts val="635"/>
                </a:spcAft>
              </a:pPr>
              <a:r>
                <a:rPr lang="en-GB" sz="1600">
                  <a:solidFill>
                    <a:prstClr val="white"/>
                  </a:solidFill>
                  <a:latin typeface="Calibri"/>
                </a:rPr>
                <a:t>“It is a very real pleasure to offer my support in signalling the importance and value of the work of the Education Administration </a:t>
              </a:r>
              <a:r>
                <a:rPr lang="en-GB" sz="1600" err="1">
                  <a:solidFill>
                    <a:prstClr val="white"/>
                  </a:solidFill>
                  <a:latin typeface="Calibri"/>
                </a:rPr>
                <a:t>CoP.</a:t>
              </a:r>
              <a:r>
                <a:rPr lang="en-GB" sz="1600">
                  <a:solidFill>
                    <a:prstClr val="white"/>
                  </a:solidFill>
                  <a:latin typeface="Calibri"/>
                </a:rPr>
                <a:t>"</a:t>
              </a:r>
              <a:endParaRPr lang="en-GB" sz="1600">
                <a:solidFill>
                  <a:prstClr val="white"/>
                </a:solidFill>
                <a:latin typeface="Calibri"/>
                <a:cs typeface="Calibri"/>
              </a:endParaRPr>
            </a:p>
            <a:p>
              <a:pPr defTabSz="457075"/>
              <a:r>
                <a:rPr lang="en-GB" sz="1400">
                  <a:solidFill>
                    <a:prstClr val="white"/>
                  </a:solidFill>
                  <a:latin typeface="Calibri"/>
                </a:rPr>
                <a:t>Dr Saira Shaikh, Academic Registrar and sponsor Education Administration CoP</a:t>
              </a:r>
              <a:endParaRPr lang="en-GB" sz="1400">
                <a:solidFill>
                  <a:prstClr val="white"/>
                </a:solidFill>
                <a:latin typeface="Calibri"/>
                <a:cs typeface="Calibri"/>
              </a:endParaRPr>
            </a:p>
          </p:txBody>
        </p:sp>
        <p:pic>
          <p:nvPicPr>
            <p:cNvPr id="8" name="Picture 7">
              <a:extLst>
                <a:ext uri="{FF2B5EF4-FFF2-40B4-BE49-F238E27FC236}">
                  <a16:creationId xmlns:a16="http://schemas.microsoft.com/office/drawing/2014/main" id="{CDB338D4-2D2D-E6FE-D7CD-A431C60703CF}"/>
                </a:ext>
              </a:extLst>
            </p:cNvPr>
            <p:cNvPicPr>
              <a:picLocks noChangeAspect="1"/>
            </p:cNvPicPr>
            <p:nvPr/>
          </p:nvPicPr>
          <p:blipFill>
            <a:blip r:embed="rId3"/>
            <a:stretch>
              <a:fillRect/>
            </a:stretch>
          </p:blipFill>
          <p:spPr>
            <a:xfrm>
              <a:off x="10250838" y="3977837"/>
              <a:ext cx="1473553" cy="147355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58781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591BD-CF18-7BAE-15AB-D80FF66AC238}"/>
              </a:ext>
            </a:extLst>
          </p:cNvPr>
          <p:cNvSpPr txBox="1"/>
          <p:nvPr/>
        </p:nvSpPr>
        <p:spPr>
          <a:xfrm>
            <a:off x="615903" y="1153421"/>
            <a:ext cx="10781805" cy="5083649"/>
          </a:xfrm>
          <a:prstGeom prst="rect">
            <a:avLst/>
          </a:prstGeom>
          <a:noFill/>
        </p:spPr>
        <p:txBody>
          <a:bodyPr rot="0" spcFirstLastPara="0" vertOverflow="overflow" horzOverflow="overflow" vert="horz" wrap="square" lIns="96724" tIns="48362" rIns="96724" bIns="48362" numCol="1" spcCol="0" rtlCol="0" fromWordArt="0" anchor="t" anchorCtr="0" forceAA="0" compatLnSpc="1">
            <a:prstTxWarp prst="textNoShape">
              <a:avLst/>
            </a:prstTxWarp>
            <a:spAutoFit/>
          </a:bodyPr>
          <a:lstStyle/>
          <a:p>
            <a:pPr marL="342900" indent="-342900" defTabSz="457075">
              <a:buFont typeface="Arial"/>
              <a:buChar char="•"/>
            </a:pPr>
            <a:r>
              <a:rPr lang="en-GB" sz="1900" dirty="0">
                <a:solidFill>
                  <a:prstClr val="black"/>
                </a:solidFill>
                <a:latin typeface="Calibri"/>
                <a:cs typeface="Calibri"/>
              </a:rPr>
              <a:t>Find existing professional communities at Oxford and beyond by visiting the </a:t>
            </a:r>
            <a:r>
              <a:rPr lang="en-GB" sz="1900" dirty="0">
                <a:solidFill>
                  <a:schemeClr val="accent1"/>
                </a:solidFill>
                <a:latin typeface="Calibri"/>
                <a:cs typeface="Calibri"/>
                <a:hlinkClick r:id="rId2">
                  <a:extLst>
                    <a:ext uri="{A12FA001-AC4F-418D-AE19-62706E023703}">
                      <ahyp:hlinkClr xmlns:ahyp="http://schemas.microsoft.com/office/drawing/2018/hyperlinkcolor" val="tx"/>
                    </a:ext>
                  </a:extLst>
                </a:hlinkClick>
              </a:rPr>
              <a:t>connecting with people webpage</a:t>
            </a:r>
            <a:endParaRPr lang="en-GB" sz="1900">
              <a:solidFill>
                <a:schemeClr val="accent1"/>
              </a:solidFill>
              <a:latin typeface="Calibri"/>
              <a:cs typeface="Calibri"/>
            </a:endParaRPr>
          </a:p>
          <a:p>
            <a:pPr marL="342900" indent="-342900" defTabSz="457075">
              <a:buFont typeface="Arial"/>
              <a:buChar char="•"/>
            </a:pPr>
            <a:r>
              <a:rPr lang="en-GB" sz="1900" dirty="0">
                <a:solidFill>
                  <a:prstClr val="black"/>
                </a:solidFill>
                <a:latin typeface="Calibri"/>
                <a:cs typeface="Calibri"/>
              </a:rPr>
              <a:t>Join an existing community for your profession and/or interest areas</a:t>
            </a:r>
          </a:p>
          <a:p>
            <a:pPr marL="342900" indent="-342900" defTabSz="457075">
              <a:buFont typeface="Arial"/>
              <a:buChar char="•"/>
            </a:pPr>
            <a:r>
              <a:rPr lang="en-GB" sz="1900" dirty="0">
                <a:solidFill>
                  <a:prstClr val="black"/>
                </a:solidFill>
                <a:latin typeface="Calibri"/>
                <a:ea typeface="Calibri"/>
                <a:cs typeface="Calibri"/>
              </a:rPr>
              <a:t>Contact the People and Organisational Development (POD) team to get your network or Community of Practice added to the connecting with people webpage if it's not already listed</a:t>
            </a:r>
          </a:p>
          <a:p>
            <a:pPr defTabSz="457075"/>
            <a:endParaRPr lang="en-GB" sz="1900">
              <a:solidFill>
                <a:srgbClr val="000000"/>
              </a:solidFill>
              <a:latin typeface="Calibri"/>
              <a:cs typeface="Calibri"/>
            </a:endParaRPr>
          </a:p>
          <a:p>
            <a:pPr defTabSz="457075"/>
            <a:endParaRPr lang="en-GB" sz="1900" dirty="0">
              <a:solidFill>
                <a:srgbClr val="000000"/>
              </a:solidFill>
              <a:latin typeface="Calibri"/>
              <a:cs typeface="Calibri"/>
            </a:endParaRPr>
          </a:p>
          <a:p>
            <a:pPr defTabSz="457075"/>
            <a:r>
              <a:rPr lang="en-GB" sz="4000" dirty="0">
                <a:solidFill>
                  <a:schemeClr val="accent5"/>
                </a:solidFill>
                <a:latin typeface="+mj-lt"/>
                <a:cs typeface="Calibri Light"/>
              </a:rPr>
              <a:t>Taking it further</a:t>
            </a:r>
            <a:endParaRPr lang="en-US" sz="4000" dirty="0">
              <a:solidFill>
                <a:schemeClr val="accent5"/>
              </a:solidFill>
              <a:latin typeface="+mj-lt"/>
            </a:endParaRPr>
          </a:p>
          <a:p>
            <a:pPr defTabSz="457075"/>
            <a:endParaRPr lang="en-GB" sz="1900" dirty="0">
              <a:solidFill>
                <a:prstClr val="black"/>
              </a:solidFill>
              <a:latin typeface="Calibri"/>
              <a:ea typeface="Calibri"/>
              <a:cs typeface="Calibri"/>
            </a:endParaRPr>
          </a:p>
          <a:p>
            <a:pPr defTabSz="457075"/>
            <a:r>
              <a:rPr lang="en-GB" sz="1900" dirty="0">
                <a:solidFill>
                  <a:prstClr val="black"/>
                </a:solidFill>
                <a:latin typeface="Calibri"/>
                <a:ea typeface="Calibri"/>
                <a:cs typeface="Calibri"/>
              </a:rPr>
              <a:t>The POD team has developed toolkits for both emerging and existing professional communities providing helpful resources, stories and guidance. Read the </a:t>
            </a:r>
            <a:r>
              <a:rPr lang="en-GB" sz="1900" u="sng" dirty="0">
                <a:solidFill>
                  <a:srgbClr val="4472C4"/>
                </a:solidFill>
                <a:latin typeface="Calibri"/>
                <a:cs typeface="Calibri"/>
                <a:hlinkClick r:id="rId3">
                  <a:extLst>
                    <a:ext uri="{A12FA001-AC4F-418D-AE19-62706E023703}">
                      <ahyp:hlinkClr xmlns:ahyp="http://schemas.microsoft.com/office/drawing/2018/hyperlinkcolor" val="tx"/>
                    </a:ext>
                  </a:extLst>
                </a:hlinkClick>
              </a:rPr>
              <a:t>professional networks toolkit</a:t>
            </a:r>
            <a:r>
              <a:rPr lang="en-GB" sz="1900" dirty="0">
                <a:solidFill>
                  <a:prstClr val="black"/>
                </a:solidFill>
                <a:latin typeface="Calibri"/>
                <a:cs typeface="Calibri"/>
              </a:rPr>
              <a:t> and the </a:t>
            </a:r>
            <a:r>
              <a:rPr lang="en-GB" sz="1900" dirty="0">
                <a:solidFill>
                  <a:schemeClr val="accent1"/>
                </a:solidFill>
                <a:latin typeface="Calibri"/>
                <a:cs typeface="Calibri"/>
                <a:hlinkClick r:id="rId4">
                  <a:extLst>
                    <a:ext uri="{A12FA001-AC4F-418D-AE19-62706E023703}">
                      <ahyp:hlinkClr xmlns:ahyp="http://schemas.microsoft.com/office/drawing/2018/hyperlinkcolor" val="tx"/>
                    </a:ext>
                  </a:extLst>
                </a:hlinkClick>
              </a:rPr>
              <a:t>Communities of Practice toolkit</a:t>
            </a:r>
            <a:r>
              <a:rPr lang="en-GB" sz="1900" dirty="0">
                <a:solidFill>
                  <a:prstClr val="black"/>
                </a:solidFill>
                <a:latin typeface="Calibri"/>
                <a:cs typeface="Calibri"/>
              </a:rPr>
              <a:t> to </a:t>
            </a:r>
            <a:r>
              <a:rPr lang="en-GB" sz="1900" dirty="0">
                <a:solidFill>
                  <a:prstClr val="black"/>
                </a:solidFill>
                <a:latin typeface="Calibri"/>
                <a:ea typeface="Calibri"/>
                <a:cs typeface="Calibri"/>
              </a:rPr>
              <a:t>explore what's available. </a:t>
            </a:r>
            <a:endParaRPr lang="en-GB">
              <a:solidFill>
                <a:prstClr val="black"/>
              </a:solidFill>
            </a:endParaRPr>
          </a:p>
          <a:p>
            <a:pPr defTabSz="457075"/>
            <a:endParaRPr lang="en-GB" b="1">
              <a:solidFill>
                <a:prstClr val="black"/>
              </a:solidFill>
              <a:cs typeface="Calibri"/>
            </a:endParaRPr>
          </a:p>
          <a:p>
            <a:pPr algn="ctr" defTabSz="457075"/>
            <a:endParaRPr lang="en-GB" sz="1900">
              <a:solidFill>
                <a:prstClr val="black"/>
              </a:solidFill>
              <a:latin typeface="Calibri"/>
              <a:ea typeface="Calibri"/>
              <a:cs typeface="Calibri"/>
            </a:endParaRPr>
          </a:p>
          <a:p>
            <a:pPr defTabSz="457075"/>
            <a:r>
              <a:rPr lang="en-GB" sz="1900" dirty="0">
                <a:solidFill>
                  <a:prstClr val="black"/>
                </a:solidFill>
                <a:latin typeface="Calibri"/>
                <a:ea typeface="Calibri"/>
                <a:cs typeface="Calibri"/>
              </a:rPr>
              <a:t>If you have any questions about professional communities at Oxford, please contact People and Organisational Development (POD) team by emailing: </a:t>
            </a:r>
            <a:r>
              <a:rPr lang="en-GB" sz="1900" dirty="0">
                <a:solidFill>
                  <a:schemeClr val="accent1"/>
                </a:solidFill>
                <a:latin typeface="Calibri"/>
                <a:ea typeface="Calibri"/>
                <a:cs typeface="Calibri"/>
                <a:hlinkClick r:id="rId5">
                  <a:extLst>
                    <a:ext uri="{A12FA001-AC4F-418D-AE19-62706E023703}">
                      <ahyp:hlinkClr xmlns:ahyp="http://schemas.microsoft.com/office/drawing/2018/hyperlinkcolor" val="tx"/>
                    </a:ext>
                  </a:extLst>
                </a:hlinkClick>
              </a:rPr>
              <a:t>pod@admin.ox.ac.uk</a:t>
            </a:r>
            <a:r>
              <a:rPr lang="en-GB" sz="1900" dirty="0">
                <a:solidFill>
                  <a:prstClr val="black"/>
                </a:solidFill>
                <a:latin typeface="Calibri"/>
                <a:ea typeface="Calibri"/>
                <a:cs typeface="Calibri"/>
              </a:rPr>
              <a:t> </a:t>
            </a:r>
          </a:p>
        </p:txBody>
      </p:sp>
      <p:sp>
        <p:nvSpPr>
          <p:cNvPr id="3" name="Title 31">
            <a:extLst>
              <a:ext uri="{FF2B5EF4-FFF2-40B4-BE49-F238E27FC236}">
                <a16:creationId xmlns:a16="http://schemas.microsoft.com/office/drawing/2014/main" id="{DBB9A6D6-E749-2C1C-C11D-EFFBA6328296}"/>
              </a:ext>
            </a:extLst>
          </p:cNvPr>
          <p:cNvSpPr>
            <a:spLocks noGrp="1"/>
          </p:cNvSpPr>
          <p:nvPr/>
        </p:nvSpPr>
        <p:spPr>
          <a:xfrm>
            <a:off x="558030" y="229376"/>
            <a:ext cx="8685224" cy="815373"/>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chemeClr val="accent5"/>
                </a:solidFill>
                <a:cs typeface="Calibri Light"/>
              </a:rPr>
              <a:t>Next steps</a:t>
            </a:r>
            <a:endParaRPr lang="en-US"/>
          </a:p>
        </p:txBody>
      </p:sp>
      <p:pic>
        <p:nvPicPr>
          <p:cNvPr id="5" name="Picture 4">
            <a:extLst>
              <a:ext uri="{FF2B5EF4-FFF2-40B4-BE49-F238E27FC236}">
                <a16:creationId xmlns:a16="http://schemas.microsoft.com/office/drawing/2014/main" id="{1D335AA0-B4A1-4280-812B-48D170E62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6051" y="4943208"/>
            <a:ext cx="885949" cy="1914792"/>
          </a:xfrm>
          <a:prstGeom prst="rect">
            <a:avLst/>
          </a:prstGeom>
        </p:spPr>
      </p:pic>
    </p:spTree>
    <p:extLst>
      <p:ext uri="{BB962C8B-B14F-4D97-AF65-F5344CB8AC3E}">
        <p14:creationId xmlns:p14="http://schemas.microsoft.com/office/powerpoint/2010/main" val="145495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Description automatically generated">
            <a:extLst>
              <a:ext uri="{FF2B5EF4-FFF2-40B4-BE49-F238E27FC236}">
                <a16:creationId xmlns:a16="http://schemas.microsoft.com/office/drawing/2014/main" id="{75776AEC-4353-7649-AD75-47A5C9E1A583}"/>
              </a:ext>
            </a:extLst>
          </p:cNvPr>
          <p:cNvPicPr>
            <a:picLocks noChangeAspect="1"/>
          </p:cNvPicPr>
          <p:nvPr/>
        </p:nvPicPr>
        <p:blipFill>
          <a:blip r:embed="rId3"/>
          <a:stretch>
            <a:fillRect/>
          </a:stretch>
        </p:blipFill>
        <p:spPr>
          <a:xfrm>
            <a:off x="3524287" y="1185747"/>
            <a:ext cx="5886837" cy="5220629"/>
          </a:xfrm>
          <a:prstGeom prst="rect">
            <a:avLst/>
          </a:prstGeom>
        </p:spPr>
      </p:pic>
      <p:sp>
        <p:nvSpPr>
          <p:cNvPr id="3" name="TextBox 2">
            <a:extLst>
              <a:ext uri="{FF2B5EF4-FFF2-40B4-BE49-F238E27FC236}">
                <a16:creationId xmlns:a16="http://schemas.microsoft.com/office/drawing/2014/main" id="{D2BF5860-095D-4466-B3A6-4EDD0327BBE0}"/>
              </a:ext>
            </a:extLst>
          </p:cNvPr>
          <p:cNvSpPr txBox="1"/>
          <p:nvPr/>
        </p:nvSpPr>
        <p:spPr>
          <a:xfrm>
            <a:off x="2691961" y="6402572"/>
            <a:ext cx="2897945" cy="369332"/>
          </a:xfrm>
          <a:prstGeom prst="rect">
            <a:avLst/>
          </a:prstGeom>
          <a:noFill/>
        </p:spPr>
        <p:txBody>
          <a:bodyPr wrap="square" rtlCol="0">
            <a:spAutoFit/>
          </a:bodyPr>
          <a:lstStyle/>
          <a:p>
            <a:pPr algn="ctr"/>
            <a:r>
              <a:rPr lang="en-GB">
                <a:hlinkClick r:id="rId4"/>
              </a:rPr>
              <a:t>www.ox.ac.uk/together</a:t>
            </a:r>
            <a:endParaRPr lang="en-GB"/>
          </a:p>
        </p:txBody>
      </p:sp>
      <p:sp>
        <p:nvSpPr>
          <p:cNvPr id="15" name="Subtitle 2">
            <a:extLst>
              <a:ext uri="{FF2B5EF4-FFF2-40B4-BE49-F238E27FC236}">
                <a16:creationId xmlns:a16="http://schemas.microsoft.com/office/drawing/2014/main" id="{0EDE8AFB-1A10-AA42-BCA6-86A0D6F1579D}"/>
              </a:ext>
            </a:extLst>
          </p:cNvPr>
          <p:cNvSpPr txBox="1">
            <a:spLocks/>
          </p:cNvSpPr>
          <p:nvPr/>
        </p:nvSpPr>
        <p:spPr>
          <a:xfrm>
            <a:off x="837040" y="4713508"/>
            <a:ext cx="3403564" cy="155266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914400">
              <a:lnSpc>
                <a:spcPct val="107000"/>
              </a:lnSpc>
              <a:spcBef>
                <a:spcPts val="0"/>
              </a:spcBef>
              <a:spcAft>
                <a:spcPts val="800"/>
              </a:spcAft>
              <a:defRPr/>
            </a:pPr>
            <a:r>
              <a:rPr lang="en-GB" sz="1800">
                <a:solidFill>
                  <a:schemeClr val="tx1"/>
                </a:solidFill>
                <a:latin typeface="Arial" panose="020B0604020202020204" pitchFamily="34" charset="0"/>
                <a:ea typeface="Calibri" panose="020F0502020204030204" pitchFamily="34" charset="0"/>
                <a:cs typeface="Arial" panose="020B0604020202020204" pitchFamily="34" charset="0"/>
              </a:rPr>
              <a:t>We nurture, develop and respect our people, celebrate success and are respected for our highly professional approach.</a:t>
            </a:r>
          </a:p>
        </p:txBody>
      </p:sp>
      <p:sp>
        <p:nvSpPr>
          <p:cNvPr id="14" name="Subtitle 2">
            <a:extLst>
              <a:ext uri="{FF2B5EF4-FFF2-40B4-BE49-F238E27FC236}">
                <a16:creationId xmlns:a16="http://schemas.microsoft.com/office/drawing/2014/main" id="{3DC5BCA6-C2C6-714A-8C1A-89A1345D4EE7}"/>
              </a:ext>
            </a:extLst>
          </p:cNvPr>
          <p:cNvSpPr txBox="1">
            <a:spLocks/>
          </p:cNvSpPr>
          <p:nvPr/>
        </p:nvSpPr>
        <p:spPr>
          <a:xfrm>
            <a:off x="9219892" y="2690336"/>
            <a:ext cx="2708015" cy="203132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914400">
              <a:lnSpc>
                <a:spcPct val="100000"/>
              </a:lnSpc>
              <a:spcBef>
                <a:spcPts val="0"/>
              </a:spcBef>
              <a:defRPr/>
            </a:pPr>
            <a:r>
              <a:rPr lang="en-GB" sz="1800">
                <a:solidFill>
                  <a:schemeClr val="tx1"/>
                </a:solidFill>
                <a:latin typeface="Arial"/>
                <a:ea typeface="Calibri" panose="020F0502020204030204" pitchFamily="34" charset="0"/>
                <a:cs typeface="Arial"/>
              </a:rPr>
              <a:t>We are committed to understanding the needs of all parts of the University and aim to continually improve quality and efficiency of our services</a:t>
            </a:r>
            <a:r>
              <a:rPr lang="en-GB" sz="1800">
                <a:solidFill>
                  <a:srgbClr val="FF0000"/>
                </a:solidFill>
                <a:latin typeface="Arial"/>
                <a:ea typeface="Calibri" panose="020F0502020204030204" pitchFamily="34" charset="0"/>
                <a:cs typeface="Arial"/>
              </a:rPr>
              <a:t>.</a:t>
            </a:r>
            <a:endParaRPr lang="en-GB" sz="1800">
              <a:solidFill>
                <a:srgbClr val="FF0000"/>
              </a:solidFill>
              <a:latin typeface="Arial"/>
              <a:cs typeface="Arial"/>
            </a:endParaRPr>
          </a:p>
        </p:txBody>
      </p:sp>
      <p:sp>
        <p:nvSpPr>
          <p:cNvPr id="13" name="Subtitle 2">
            <a:extLst>
              <a:ext uri="{FF2B5EF4-FFF2-40B4-BE49-F238E27FC236}">
                <a16:creationId xmlns:a16="http://schemas.microsoft.com/office/drawing/2014/main" id="{944E7C7A-3300-6046-980C-C87EE0D03A4C}"/>
              </a:ext>
            </a:extLst>
          </p:cNvPr>
          <p:cNvSpPr txBox="1">
            <a:spLocks/>
          </p:cNvSpPr>
          <p:nvPr/>
        </p:nvSpPr>
        <p:spPr>
          <a:xfrm>
            <a:off x="838200" y="1951672"/>
            <a:ext cx="3403564" cy="147732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914400">
              <a:lnSpc>
                <a:spcPct val="100000"/>
              </a:lnSpc>
              <a:spcBef>
                <a:spcPts val="0"/>
              </a:spcBef>
              <a:defRPr/>
            </a:pPr>
            <a:r>
              <a:rPr lang="en-GB" sz="1800">
                <a:solidFill>
                  <a:schemeClr val="tx1"/>
                </a:solidFill>
                <a:latin typeface="Arial" panose="020B0604020202020204" pitchFamily="34" charset="0"/>
                <a:ea typeface="Calibri" panose="020F0502020204030204" pitchFamily="34" charset="0"/>
                <a:cs typeface="Arial" panose="020B0604020202020204" pitchFamily="34" charset="0"/>
              </a:rPr>
              <a:t>We work together as one proactive, confident, inclusive, and effective team that collaborates across the University.</a:t>
            </a:r>
            <a:endParaRPr lang="en-GB" sz="180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570E040-982E-004A-8D64-C47D5177DEEF}"/>
              </a:ext>
            </a:extLst>
          </p:cNvPr>
          <p:cNvSpPr>
            <a:spLocks noGrp="1"/>
          </p:cNvSpPr>
          <p:nvPr>
            <p:ph type="title"/>
          </p:nvPr>
        </p:nvSpPr>
        <p:spPr>
          <a:xfrm>
            <a:off x="455931" y="107597"/>
            <a:ext cx="10515600" cy="1325563"/>
          </a:xfrm>
        </p:spPr>
        <p:txBody>
          <a:bodyPr>
            <a:normAutofit/>
          </a:bodyPr>
          <a:lstStyle/>
          <a:p>
            <a:r>
              <a:rPr lang="en-GB" sz="4000">
                <a:solidFill>
                  <a:schemeClr val="accent5"/>
                </a:solidFill>
              </a:rPr>
              <a:t>Professional Services Together</a:t>
            </a:r>
          </a:p>
        </p:txBody>
      </p:sp>
    </p:spTree>
    <p:extLst>
      <p:ext uri="{BB962C8B-B14F-4D97-AF65-F5344CB8AC3E}">
        <p14:creationId xmlns:p14="http://schemas.microsoft.com/office/powerpoint/2010/main" val="147552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03E9BE9EF3948B503D5ACC9DBC9EA" ma:contentTypeVersion="5" ma:contentTypeDescription="Create a new document." ma:contentTypeScope="" ma:versionID="03f176a12e5ab398c629beb1ef8288d2">
  <xsd:schema xmlns:xsd="http://www.w3.org/2001/XMLSchema" xmlns:xs="http://www.w3.org/2001/XMLSchema" xmlns:p="http://schemas.microsoft.com/office/2006/metadata/properties" xmlns:ns2="ac2eb637-b32d-4ea8-beb4-d3a19af25d29" xmlns:ns3="43bc1cf0-2bd8-4c19-a9ef-426af83bc136" targetNamespace="http://schemas.microsoft.com/office/2006/metadata/properties" ma:root="true" ma:fieldsID="05af177bc019d2ce1e2106b0a51256e5" ns2:_="" ns3:_="">
    <xsd:import namespace="ac2eb637-b32d-4ea8-beb4-d3a19af25d29"/>
    <xsd:import namespace="43bc1cf0-2bd8-4c19-a9ef-426af83bc13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eb637-b32d-4ea8-beb4-d3a19af25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bc1cf0-2bd8-4c19-a9ef-426af83bc13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3bc1cf0-2bd8-4c19-a9ef-426af83bc136">
      <UserInfo>
        <DisplayName>Sophie Brotherston</DisplayName>
        <AccountId>36</AccountId>
        <AccountType/>
      </UserInfo>
      <UserInfo>
        <DisplayName>Julie Rees</DisplayName>
        <AccountId>44</AccountId>
        <AccountType/>
      </UserInfo>
      <UserInfo>
        <DisplayName>Catharine King</DisplayName>
        <AccountId>15</AccountId>
        <AccountType/>
      </UserInfo>
      <UserInfo>
        <DisplayName>Emma Canham</DisplayName>
        <AccountId>11</AccountId>
        <AccountType/>
      </UserInfo>
      <UserInfo>
        <DisplayName>Jenny Conrads</DisplayName>
        <AccountId>21</AccountId>
        <AccountType/>
      </UserInfo>
      <UserInfo>
        <DisplayName>Sarah Lewis</DisplayName>
        <AccountId>38</AccountId>
        <AccountType/>
      </UserInfo>
      <UserInfo>
        <DisplayName>SharingLinks.1ba33128-451b-4437-91de-a2a55b0c142e.OrganizationView.6a0b1224-9b8c-4b00-bab3-6486ecfb2994</DisplayName>
        <AccountId>68</AccountId>
        <AccountType/>
      </UserInfo>
      <UserInfo>
        <DisplayName>Everyone except external users</DisplayName>
        <AccountId>10</AccountId>
        <AccountType/>
      </UserInfo>
      <UserInfo>
        <DisplayName>SharingLinks.65198fbf-c9e5-4a7c-b554-1b12af0c2297.OrganizationEdit.fdb338d5-d8f4-4e31-af2f-a4ed9949552e</DisplayName>
        <AccountId>72</AccountId>
        <AccountType/>
      </UserInfo>
      <UserInfo>
        <DisplayName>Kathrin Gowers</DisplayName>
        <AccountId>14</AccountId>
        <AccountType/>
      </UserInfo>
      <UserInfo>
        <DisplayName>Antony Willott</DisplayName>
        <AccountId>30</AccountId>
        <AccountType/>
      </UserInfo>
      <UserInfo>
        <DisplayName>Dan Selinger</DisplayName>
        <AccountId>26</AccountId>
        <AccountType/>
      </UserInfo>
      <UserInfo>
        <DisplayName>Sara Passmore</DisplayName>
        <AccountId>23</AccountId>
        <AccountType/>
      </UserInfo>
      <UserInfo>
        <DisplayName>Nicola Salvage</DisplayName>
        <AccountId>77</AccountId>
        <AccountType/>
      </UserInfo>
    </SharedWithUsers>
  </documentManagement>
</p:properties>
</file>

<file path=customXml/itemProps1.xml><?xml version="1.0" encoding="utf-8"?>
<ds:datastoreItem xmlns:ds="http://schemas.openxmlformats.org/officeDocument/2006/customXml" ds:itemID="{9180E2C5-5A32-4666-85E8-482736339AFB}">
  <ds:schemaRefs>
    <ds:schemaRef ds:uri="43bc1cf0-2bd8-4c19-a9ef-426af83bc136"/>
    <ds:schemaRef ds:uri="ac2eb637-b32d-4ea8-beb4-d3a19af25d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3EC17B-4428-4EFD-AE40-9A3A457CD1B8}">
  <ds:schemaRefs>
    <ds:schemaRef ds:uri="http://schemas.microsoft.com/sharepoint/v3/contenttype/forms"/>
  </ds:schemaRefs>
</ds:datastoreItem>
</file>

<file path=customXml/itemProps3.xml><?xml version="1.0" encoding="utf-8"?>
<ds:datastoreItem xmlns:ds="http://schemas.openxmlformats.org/officeDocument/2006/customXml" ds:itemID="{42D94A1A-694C-40BF-8777-F806AEC2CAC3}">
  <ds:schemaRefs>
    <ds:schemaRef ds:uri="http://purl.org/dc/elements/1.1/"/>
    <ds:schemaRef ds:uri="ac2eb637-b32d-4ea8-beb4-d3a19af25d29"/>
    <ds:schemaRef ds:uri="http://schemas.microsoft.com/office/2006/documentManagement/types"/>
    <ds:schemaRef ds:uri="43bc1cf0-2bd8-4c19-a9ef-426af83bc136"/>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970</Words>
  <Application>Microsoft Office PowerPoint</Application>
  <PresentationFormat>Widescreen</PresentationFormat>
  <Paragraphs>94</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Team discussion guide Professional communities:  an introduction</vt:lpstr>
      <vt:lpstr>How to use this pack</vt:lpstr>
      <vt:lpstr>PowerPoint Presentation</vt:lpstr>
      <vt:lpstr>What's in it for me?</vt:lpstr>
      <vt:lpstr>PowerPoint Presentation</vt:lpstr>
      <vt:lpstr>Pick one or two questions to discuss at your meeting</vt:lpstr>
      <vt:lpstr>PowerPoint Presentation</vt:lpstr>
      <vt:lpstr>Professional Services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Lewis</dc:creator>
  <cp:lastModifiedBy>Emma Canham</cp:lastModifiedBy>
  <cp:revision>29</cp:revision>
  <dcterms:created xsi:type="dcterms:W3CDTF">2023-03-27T10:18:33Z</dcterms:created>
  <dcterms:modified xsi:type="dcterms:W3CDTF">2023-11-16T17:16:00Z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0x01010010C03E9BE9EF3948B503D5ACC9DBC9EA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