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heme/themeOverride1.xml" ContentType="application/vnd.openxmlformats-officedocument.themeOverr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650" r:id="rId5"/>
    <p:sldMasterId id="2147483652" r:id="rId6"/>
  </p:sldMasterIdLst>
  <p:notesMasterIdLst>
    <p:notesMasterId r:id="rId20"/>
  </p:notesMasterIdLst>
  <p:sldIdLst>
    <p:sldId id="256" r:id="rId7"/>
    <p:sldId id="259" r:id="rId8"/>
    <p:sldId id="258" r:id="rId9"/>
    <p:sldId id="270" r:id="rId10"/>
    <p:sldId id="281" r:id="rId11"/>
    <p:sldId id="283" r:id="rId12"/>
    <p:sldId id="261" r:id="rId13"/>
    <p:sldId id="277" r:id="rId14"/>
    <p:sldId id="269" r:id="rId15"/>
    <p:sldId id="280" r:id="rId16"/>
    <p:sldId id="271" r:id="rId17"/>
    <p:sldId id="276" r:id="rId18"/>
    <p:sldId id="282"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85BD703-1FD1-4644-A59D-2D255FAF02E1}" v="38" dt="2021-03-26T17:15:49.015"/>
    <p1510:client id="{58EE3026-E353-4AF6-A4E3-E89DA842388A}" v="13" dt="2021-06-25T08:50:04.875"/>
    <p1510:client id="{AA0D37C2-7529-486D-B823-F7425A5F29BF}" v="72" dt="2021-06-23T16:33:57.141"/>
    <p1510:client id="{EE36FAA7-7D73-4004-9EBF-6259E68C89CE}" v="631" dt="2021-06-23T16:22:32.69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5846"/>
  </p:normalViewPr>
  <p:slideViewPr>
    <p:cSldViewPr snapToGrid="0" snapToObjects="1">
      <p:cViewPr varScale="1">
        <p:scale>
          <a:sx n="67" d="100"/>
          <a:sy n="67" d="100"/>
        </p:scale>
        <p:origin x="620"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C3F804C-7C21-B242-9A9B-9634EF977D03}" type="doc">
      <dgm:prSet loTypeId="urn:microsoft.com/office/officeart/2005/8/layout/venn1" loCatId="" qsTypeId="urn:microsoft.com/office/officeart/2005/8/quickstyle/simple1" qsCatId="simple" csTypeId="urn:microsoft.com/office/officeart/2005/8/colors/accent1_2" csCatId="accent1" phldr="1"/>
      <dgm:spPr/>
    </dgm:pt>
    <dgm:pt modelId="{AE9B539B-365B-B74A-B09C-0BE74624F1D9}">
      <dgm:prSet phldrT="[Text]" custT="1"/>
      <dgm:spPr/>
      <dgm:t>
        <a:bodyPr/>
        <a:lstStyle/>
        <a:p>
          <a:r>
            <a:rPr lang="en-GB" sz="1800" dirty="0">
              <a:solidFill>
                <a:schemeClr val="tx2"/>
              </a:solidFill>
              <a:latin typeface="FoundrySterling-Book" pitchFamily="2" charset="0"/>
              <a:cs typeface="Arial" panose="020B0604020202020204" pitchFamily="34" charset="0"/>
            </a:rPr>
            <a:t>Individual needs</a:t>
          </a:r>
        </a:p>
      </dgm:t>
    </dgm:pt>
    <dgm:pt modelId="{F4FFD28C-56F1-914B-857A-54544A5F54B5}" type="parTrans" cxnId="{FB78422A-968D-4444-A0F7-7F4F4DE2AA14}">
      <dgm:prSet/>
      <dgm:spPr/>
      <dgm:t>
        <a:bodyPr/>
        <a:lstStyle/>
        <a:p>
          <a:endParaRPr lang="en-GB"/>
        </a:p>
      </dgm:t>
    </dgm:pt>
    <dgm:pt modelId="{9C30CAC1-DDA8-9D40-89E7-995149408E7C}" type="sibTrans" cxnId="{FB78422A-968D-4444-A0F7-7F4F4DE2AA14}">
      <dgm:prSet/>
      <dgm:spPr/>
      <dgm:t>
        <a:bodyPr/>
        <a:lstStyle/>
        <a:p>
          <a:endParaRPr lang="en-GB"/>
        </a:p>
      </dgm:t>
    </dgm:pt>
    <dgm:pt modelId="{9BCBEDEE-FDB7-DD44-887C-65F7CEAAE685}">
      <dgm:prSet phldrT="[Text]" custT="1"/>
      <dgm:spPr/>
      <dgm:t>
        <a:bodyPr/>
        <a:lstStyle/>
        <a:p>
          <a:r>
            <a:rPr lang="en-GB" sz="1800" dirty="0">
              <a:solidFill>
                <a:schemeClr val="tx2"/>
              </a:solidFill>
              <a:latin typeface="FoundrySterling-Book" pitchFamily="2" charset="0"/>
              <a:cs typeface="Arial" panose="020B0604020202020204" pitchFamily="34" charset="0"/>
            </a:rPr>
            <a:t>Role requirements</a:t>
          </a:r>
        </a:p>
      </dgm:t>
    </dgm:pt>
    <dgm:pt modelId="{8B243629-5013-714F-8F27-E78DD4A9C079}" type="parTrans" cxnId="{C3AB0FB6-4656-3849-819E-F882C3859B71}">
      <dgm:prSet/>
      <dgm:spPr/>
      <dgm:t>
        <a:bodyPr/>
        <a:lstStyle/>
        <a:p>
          <a:endParaRPr lang="en-GB"/>
        </a:p>
      </dgm:t>
    </dgm:pt>
    <dgm:pt modelId="{4616DFBB-AC29-4B49-B5E2-0350EC0D7EEA}" type="sibTrans" cxnId="{C3AB0FB6-4656-3849-819E-F882C3859B71}">
      <dgm:prSet/>
      <dgm:spPr/>
      <dgm:t>
        <a:bodyPr/>
        <a:lstStyle/>
        <a:p>
          <a:endParaRPr lang="en-GB"/>
        </a:p>
      </dgm:t>
    </dgm:pt>
    <dgm:pt modelId="{3057805B-6BEE-6942-981E-81DE1D7AA8AC}">
      <dgm:prSet phldrT="[Text]" custT="1"/>
      <dgm:spPr/>
      <dgm:t>
        <a:bodyPr/>
        <a:lstStyle/>
        <a:p>
          <a:r>
            <a:rPr lang="en-GB" sz="1800" dirty="0">
              <a:solidFill>
                <a:schemeClr val="tx2"/>
              </a:solidFill>
              <a:latin typeface="FoundrySterling-Book" pitchFamily="2" charset="0"/>
              <a:cs typeface="Arial" panose="020B0604020202020204" pitchFamily="34" charset="0"/>
            </a:rPr>
            <a:t>University mission </a:t>
          </a:r>
        </a:p>
      </dgm:t>
    </dgm:pt>
    <dgm:pt modelId="{22C77DE7-9016-AD45-9BF5-F8C0D40BDE41}" type="parTrans" cxnId="{66E9CBF8-F855-0F4A-8520-537EE9563117}">
      <dgm:prSet/>
      <dgm:spPr/>
      <dgm:t>
        <a:bodyPr/>
        <a:lstStyle/>
        <a:p>
          <a:endParaRPr lang="en-GB"/>
        </a:p>
      </dgm:t>
    </dgm:pt>
    <dgm:pt modelId="{975046C9-DD7D-B643-AF84-A6507675704C}" type="sibTrans" cxnId="{66E9CBF8-F855-0F4A-8520-537EE9563117}">
      <dgm:prSet/>
      <dgm:spPr/>
      <dgm:t>
        <a:bodyPr/>
        <a:lstStyle/>
        <a:p>
          <a:endParaRPr lang="en-GB"/>
        </a:p>
      </dgm:t>
    </dgm:pt>
    <dgm:pt modelId="{F71C07F5-170C-1E41-90F8-F77768D25031}">
      <dgm:prSet phldrT="[Text]" custT="1"/>
      <dgm:spPr/>
      <dgm:t>
        <a:bodyPr/>
        <a:lstStyle/>
        <a:p>
          <a:r>
            <a:rPr lang="en-GB" sz="1800" dirty="0">
              <a:solidFill>
                <a:schemeClr val="tx2"/>
              </a:solidFill>
              <a:latin typeface="FoundrySterling-Book" pitchFamily="2" charset="0"/>
              <a:cs typeface="Arial" panose="020B0604020202020204" pitchFamily="34" charset="0"/>
            </a:rPr>
            <a:t>Team needs</a:t>
          </a:r>
        </a:p>
      </dgm:t>
    </dgm:pt>
    <dgm:pt modelId="{6953939D-FEA7-EF40-A5AB-542768FDBB6E}" type="parTrans" cxnId="{8C237183-32A4-F242-832A-6E40746C38E7}">
      <dgm:prSet/>
      <dgm:spPr/>
      <dgm:t>
        <a:bodyPr/>
        <a:lstStyle/>
        <a:p>
          <a:endParaRPr lang="en-GB"/>
        </a:p>
      </dgm:t>
    </dgm:pt>
    <dgm:pt modelId="{BD2B398B-D4AE-3441-A502-8ED51D6BC9A1}" type="sibTrans" cxnId="{8C237183-32A4-F242-832A-6E40746C38E7}">
      <dgm:prSet/>
      <dgm:spPr/>
      <dgm:t>
        <a:bodyPr/>
        <a:lstStyle/>
        <a:p>
          <a:endParaRPr lang="en-GB"/>
        </a:p>
      </dgm:t>
    </dgm:pt>
    <dgm:pt modelId="{458F8A63-E16C-F543-9E00-C7D7558DFAD3}" type="pres">
      <dgm:prSet presAssocID="{2C3F804C-7C21-B242-9A9B-9634EF977D03}" presName="compositeShape" presStyleCnt="0">
        <dgm:presLayoutVars>
          <dgm:chMax val="7"/>
          <dgm:dir/>
          <dgm:resizeHandles val="exact"/>
        </dgm:presLayoutVars>
      </dgm:prSet>
      <dgm:spPr/>
    </dgm:pt>
    <dgm:pt modelId="{C8F1298F-3EAA-8342-9091-FA6AF934112A}" type="pres">
      <dgm:prSet presAssocID="{3057805B-6BEE-6942-981E-81DE1D7AA8AC}" presName="circ1" presStyleLbl="vennNode1" presStyleIdx="0" presStyleCnt="4"/>
      <dgm:spPr/>
    </dgm:pt>
    <dgm:pt modelId="{B626232A-8B83-CD43-A97E-D8CC1FB24AF6}" type="pres">
      <dgm:prSet presAssocID="{3057805B-6BEE-6942-981E-81DE1D7AA8AC}" presName="circ1Tx" presStyleLbl="revTx" presStyleIdx="0" presStyleCnt="0">
        <dgm:presLayoutVars>
          <dgm:chMax val="0"/>
          <dgm:chPref val="0"/>
          <dgm:bulletEnabled val="1"/>
        </dgm:presLayoutVars>
      </dgm:prSet>
      <dgm:spPr/>
    </dgm:pt>
    <dgm:pt modelId="{AEF0CB41-8FE7-2B43-8149-BF3781FB4702}" type="pres">
      <dgm:prSet presAssocID="{AE9B539B-365B-B74A-B09C-0BE74624F1D9}" presName="circ2" presStyleLbl="vennNode1" presStyleIdx="1" presStyleCnt="4"/>
      <dgm:spPr/>
    </dgm:pt>
    <dgm:pt modelId="{26BCB7CC-F803-4E4F-B58D-4DEA5425866F}" type="pres">
      <dgm:prSet presAssocID="{AE9B539B-365B-B74A-B09C-0BE74624F1D9}" presName="circ2Tx" presStyleLbl="revTx" presStyleIdx="0" presStyleCnt="0">
        <dgm:presLayoutVars>
          <dgm:chMax val="0"/>
          <dgm:chPref val="0"/>
          <dgm:bulletEnabled val="1"/>
        </dgm:presLayoutVars>
      </dgm:prSet>
      <dgm:spPr/>
    </dgm:pt>
    <dgm:pt modelId="{6BDF2553-77E0-3940-BB2F-1C3A3F95FB6D}" type="pres">
      <dgm:prSet presAssocID="{9BCBEDEE-FDB7-DD44-887C-65F7CEAAE685}" presName="circ3" presStyleLbl="vennNode1" presStyleIdx="2" presStyleCnt="4"/>
      <dgm:spPr/>
    </dgm:pt>
    <dgm:pt modelId="{53CAA93A-A9D3-434D-B09D-8C1F8B6B6301}" type="pres">
      <dgm:prSet presAssocID="{9BCBEDEE-FDB7-DD44-887C-65F7CEAAE685}" presName="circ3Tx" presStyleLbl="revTx" presStyleIdx="0" presStyleCnt="0">
        <dgm:presLayoutVars>
          <dgm:chMax val="0"/>
          <dgm:chPref val="0"/>
          <dgm:bulletEnabled val="1"/>
        </dgm:presLayoutVars>
      </dgm:prSet>
      <dgm:spPr/>
    </dgm:pt>
    <dgm:pt modelId="{E73F8791-01FD-2144-977E-E5655836F07F}" type="pres">
      <dgm:prSet presAssocID="{F71C07F5-170C-1E41-90F8-F77768D25031}" presName="circ4" presStyleLbl="vennNode1" presStyleIdx="3" presStyleCnt="4"/>
      <dgm:spPr/>
    </dgm:pt>
    <dgm:pt modelId="{E148835A-FE19-C444-A41F-696AF96D3A9C}" type="pres">
      <dgm:prSet presAssocID="{F71C07F5-170C-1E41-90F8-F77768D25031}" presName="circ4Tx" presStyleLbl="revTx" presStyleIdx="0" presStyleCnt="0">
        <dgm:presLayoutVars>
          <dgm:chMax val="0"/>
          <dgm:chPref val="0"/>
          <dgm:bulletEnabled val="1"/>
        </dgm:presLayoutVars>
      </dgm:prSet>
      <dgm:spPr/>
    </dgm:pt>
  </dgm:ptLst>
  <dgm:cxnLst>
    <dgm:cxn modelId="{2DA9C50B-DFF7-4E49-8FD1-8F89C8E59443}" type="presOf" srcId="{2C3F804C-7C21-B242-9A9B-9634EF977D03}" destId="{458F8A63-E16C-F543-9E00-C7D7558DFAD3}" srcOrd="0" destOrd="0" presId="urn:microsoft.com/office/officeart/2005/8/layout/venn1"/>
    <dgm:cxn modelId="{FB78422A-968D-4444-A0F7-7F4F4DE2AA14}" srcId="{2C3F804C-7C21-B242-9A9B-9634EF977D03}" destId="{AE9B539B-365B-B74A-B09C-0BE74624F1D9}" srcOrd="1" destOrd="0" parTransId="{F4FFD28C-56F1-914B-857A-54544A5F54B5}" sibTransId="{9C30CAC1-DDA8-9D40-89E7-995149408E7C}"/>
    <dgm:cxn modelId="{E82CB936-F887-0C4F-8353-A1326082E048}" type="presOf" srcId="{9BCBEDEE-FDB7-DD44-887C-65F7CEAAE685}" destId="{6BDF2553-77E0-3940-BB2F-1C3A3F95FB6D}" srcOrd="0" destOrd="0" presId="urn:microsoft.com/office/officeart/2005/8/layout/venn1"/>
    <dgm:cxn modelId="{732F8C3D-8920-6A47-A8AF-5C30F58BC401}" type="presOf" srcId="{AE9B539B-365B-B74A-B09C-0BE74624F1D9}" destId="{AEF0CB41-8FE7-2B43-8149-BF3781FB4702}" srcOrd="0" destOrd="0" presId="urn:microsoft.com/office/officeart/2005/8/layout/venn1"/>
    <dgm:cxn modelId="{F39F935B-BEDB-AF4A-B48C-A0C2F17BBC76}" type="presOf" srcId="{3057805B-6BEE-6942-981E-81DE1D7AA8AC}" destId="{B626232A-8B83-CD43-A97E-D8CC1FB24AF6}" srcOrd="1" destOrd="0" presId="urn:microsoft.com/office/officeart/2005/8/layout/venn1"/>
    <dgm:cxn modelId="{EF1B4855-67D7-E549-AB6B-98CFF2DBE7AA}" type="presOf" srcId="{F71C07F5-170C-1E41-90F8-F77768D25031}" destId="{E148835A-FE19-C444-A41F-696AF96D3A9C}" srcOrd="1" destOrd="0" presId="urn:microsoft.com/office/officeart/2005/8/layout/venn1"/>
    <dgm:cxn modelId="{756F2180-505D-C64D-BFF3-DDD37D800109}" type="presOf" srcId="{3057805B-6BEE-6942-981E-81DE1D7AA8AC}" destId="{C8F1298F-3EAA-8342-9091-FA6AF934112A}" srcOrd="0" destOrd="0" presId="urn:microsoft.com/office/officeart/2005/8/layout/venn1"/>
    <dgm:cxn modelId="{8C237183-32A4-F242-832A-6E40746C38E7}" srcId="{2C3F804C-7C21-B242-9A9B-9634EF977D03}" destId="{F71C07F5-170C-1E41-90F8-F77768D25031}" srcOrd="3" destOrd="0" parTransId="{6953939D-FEA7-EF40-A5AB-542768FDBB6E}" sibTransId="{BD2B398B-D4AE-3441-A502-8ED51D6BC9A1}"/>
    <dgm:cxn modelId="{C3AB0FB6-4656-3849-819E-F882C3859B71}" srcId="{2C3F804C-7C21-B242-9A9B-9634EF977D03}" destId="{9BCBEDEE-FDB7-DD44-887C-65F7CEAAE685}" srcOrd="2" destOrd="0" parTransId="{8B243629-5013-714F-8F27-E78DD4A9C079}" sibTransId="{4616DFBB-AC29-4B49-B5E2-0350EC0D7EEA}"/>
    <dgm:cxn modelId="{F26FCDC7-EE3A-8143-9151-8734BBE36F7F}" type="presOf" srcId="{9BCBEDEE-FDB7-DD44-887C-65F7CEAAE685}" destId="{53CAA93A-A9D3-434D-B09D-8C1F8B6B6301}" srcOrd="1" destOrd="0" presId="urn:microsoft.com/office/officeart/2005/8/layout/venn1"/>
    <dgm:cxn modelId="{EA1A16D8-7A8D-4941-B0C0-8B6BC610D029}" type="presOf" srcId="{F71C07F5-170C-1E41-90F8-F77768D25031}" destId="{E73F8791-01FD-2144-977E-E5655836F07F}" srcOrd="0" destOrd="0" presId="urn:microsoft.com/office/officeart/2005/8/layout/venn1"/>
    <dgm:cxn modelId="{C52240E8-16FC-3F4F-8148-209E608BFB23}" type="presOf" srcId="{AE9B539B-365B-B74A-B09C-0BE74624F1D9}" destId="{26BCB7CC-F803-4E4F-B58D-4DEA5425866F}" srcOrd="1" destOrd="0" presId="urn:microsoft.com/office/officeart/2005/8/layout/venn1"/>
    <dgm:cxn modelId="{66E9CBF8-F855-0F4A-8520-537EE9563117}" srcId="{2C3F804C-7C21-B242-9A9B-9634EF977D03}" destId="{3057805B-6BEE-6942-981E-81DE1D7AA8AC}" srcOrd="0" destOrd="0" parTransId="{22C77DE7-9016-AD45-9BF5-F8C0D40BDE41}" sibTransId="{975046C9-DD7D-B643-AF84-A6507675704C}"/>
    <dgm:cxn modelId="{1B0A269A-6F69-0E4E-AF63-989C6EF55EB3}" type="presParOf" srcId="{458F8A63-E16C-F543-9E00-C7D7558DFAD3}" destId="{C8F1298F-3EAA-8342-9091-FA6AF934112A}" srcOrd="0" destOrd="0" presId="urn:microsoft.com/office/officeart/2005/8/layout/venn1"/>
    <dgm:cxn modelId="{F9439F95-3BB3-2C46-BE18-6C9C693E9ED4}" type="presParOf" srcId="{458F8A63-E16C-F543-9E00-C7D7558DFAD3}" destId="{B626232A-8B83-CD43-A97E-D8CC1FB24AF6}" srcOrd="1" destOrd="0" presId="urn:microsoft.com/office/officeart/2005/8/layout/venn1"/>
    <dgm:cxn modelId="{AC955A4B-9A70-7C4B-A492-F281EB35139B}" type="presParOf" srcId="{458F8A63-E16C-F543-9E00-C7D7558DFAD3}" destId="{AEF0CB41-8FE7-2B43-8149-BF3781FB4702}" srcOrd="2" destOrd="0" presId="urn:microsoft.com/office/officeart/2005/8/layout/venn1"/>
    <dgm:cxn modelId="{D2447E2F-44A3-8349-9E79-C66FCB620351}" type="presParOf" srcId="{458F8A63-E16C-F543-9E00-C7D7558DFAD3}" destId="{26BCB7CC-F803-4E4F-B58D-4DEA5425866F}" srcOrd="3" destOrd="0" presId="urn:microsoft.com/office/officeart/2005/8/layout/venn1"/>
    <dgm:cxn modelId="{5A81B274-39CF-8247-8209-BF17FD6A5889}" type="presParOf" srcId="{458F8A63-E16C-F543-9E00-C7D7558DFAD3}" destId="{6BDF2553-77E0-3940-BB2F-1C3A3F95FB6D}" srcOrd="4" destOrd="0" presId="urn:microsoft.com/office/officeart/2005/8/layout/venn1"/>
    <dgm:cxn modelId="{7C7CBD9E-B214-B347-8C8B-A2FF48F30B63}" type="presParOf" srcId="{458F8A63-E16C-F543-9E00-C7D7558DFAD3}" destId="{53CAA93A-A9D3-434D-B09D-8C1F8B6B6301}" srcOrd="5" destOrd="0" presId="urn:microsoft.com/office/officeart/2005/8/layout/venn1"/>
    <dgm:cxn modelId="{62F9FF3E-2A05-084A-957B-87B8BF42091D}" type="presParOf" srcId="{458F8A63-E16C-F543-9E00-C7D7558DFAD3}" destId="{E73F8791-01FD-2144-977E-E5655836F07F}" srcOrd="6" destOrd="0" presId="urn:microsoft.com/office/officeart/2005/8/layout/venn1"/>
    <dgm:cxn modelId="{07A69F98-186A-D14D-A26E-424A9EFE35F5}" type="presParOf" srcId="{458F8A63-E16C-F543-9E00-C7D7558DFAD3}" destId="{E148835A-FE19-C444-A41F-696AF96D3A9C}" srcOrd="7"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98B6358-D392-C841-AB90-77FE1BCFB49F}" type="doc">
      <dgm:prSet loTypeId="urn:microsoft.com/office/officeart/2005/8/layout/process5" loCatId="" qsTypeId="urn:microsoft.com/office/officeart/2005/8/quickstyle/simple1" qsCatId="simple" csTypeId="urn:microsoft.com/office/officeart/2005/8/colors/accent1_2" csCatId="accent1" phldr="1"/>
      <dgm:spPr/>
    </dgm:pt>
    <dgm:pt modelId="{5283D678-E1A5-F541-8247-669068262F24}">
      <dgm:prSet phldrT="[Text]" custT="1"/>
      <dgm:spPr/>
      <dgm:t>
        <a:bodyPr/>
        <a:lstStyle/>
        <a:p>
          <a:pPr rtl="0"/>
          <a:r>
            <a:rPr lang="en-GB" sz="1800" dirty="0">
              <a:latin typeface="FoundrySterling-Book"/>
              <a:cs typeface="Arial"/>
            </a:rPr>
            <a:t>Team workshop for shared understanding of stakeholder &amp; operational needs, team culture </a:t>
          </a:r>
        </a:p>
      </dgm:t>
    </dgm:pt>
    <dgm:pt modelId="{43D0A0B0-DFC5-6743-867E-110BEDD76ED6}" type="parTrans" cxnId="{870CFC97-8E07-DB4B-B099-729244486711}">
      <dgm:prSet/>
      <dgm:spPr/>
      <dgm:t>
        <a:bodyPr/>
        <a:lstStyle/>
        <a:p>
          <a:endParaRPr lang="en-GB"/>
        </a:p>
      </dgm:t>
    </dgm:pt>
    <dgm:pt modelId="{367364CA-AEFE-0443-AFC8-99B624C0AF46}" type="sibTrans" cxnId="{870CFC97-8E07-DB4B-B099-729244486711}">
      <dgm:prSet/>
      <dgm:spPr/>
      <dgm:t>
        <a:bodyPr/>
        <a:lstStyle/>
        <a:p>
          <a:endParaRPr lang="en-GB"/>
        </a:p>
      </dgm:t>
    </dgm:pt>
    <dgm:pt modelId="{55313570-2A8E-7A47-86CB-662B8AD4A217}">
      <dgm:prSet phldrT="[Text]" custT="1"/>
      <dgm:spPr/>
      <dgm:t>
        <a:bodyPr/>
        <a:lstStyle/>
        <a:p>
          <a:r>
            <a:rPr lang="en-GB" sz="1800" dirty="0">
              <a:latin typeface="FoundrySterling-Book" pitchFamily="2" charset="0"/>
              <a:cs typeface="Arial" panose="020B0604020202020204" pitchFamily="34" charset="0"/>
            </a:rPr>
            <a:t>Discussions with line manager</a:t>
          </a:r>
        </a:p>
      </dgm:t>
    </dgm:pt>
    <dgm:pt modelId="{D1486480-14DF-1543-823D-85FC34050B7E}" type="parTrans" cxnId="{D0EB6573-14BF-4947-9F97-3E23B793ADF4}">
      <dgm:prSet/>
      <dgm:spPr/>
      <dgm:t>
        <a:bodyPr/>
        <a:lstStyle/>
        <a:p>
          <a:endParaRPr lang="en-GB"/>
        </a:p>
      </dgm:t>
    </dgm:pt>
    <dgm:pt modelId="{5F0042E7-72CA-D240-A706-264898789E05}" type="sibTrans" cxnId="{D0EB6573-14BF-4947-9F97-3E23B793ADF4}">
      <dgm:prSet/>
      <dgm:spPr/>
      <dgm:t>
        <a:bodyPr/>
        <a:lstStyle/>
        <a:p>
          <a:endParaRPr lang="en-GB"/>
        </a:p>
      </dgm:t>
    </dgm:pt>
    <dgm:pt modelId="{B83E7D20-5B4C-4C42-8A22-E86F6F250901}">
      <dgm:prSet phldrT="[Text]" custT="1"/>
      <dgm:spPr/>
      <dgm:t>
        <a:bodyPr/>
        <a:lstStyle/>
        <a:p>
          <a:r>
            <a:rPr lang="en-GB" sz="1800" dirty="0">
              <a:latin typeface="FoundrySterling-Book" pitchFamily="2" charset="0"/>
              <a:cs typeface="Arial" panose="020B0604020202020204" pitchFamily="34" charset="0"/>
            </a:rPr>
            <a:t>Team and individual roles reflection</a:t>
          </a:r>
        </a:p>
      </dgm:t>
    </dgm:pt>
    <dgm:pt modelId="{8B0499A9-D2A1-F743-9A49-4775BD6CA24E}" type="parTrans" cxnId="{4342011B-582D-594D-A5A8-DE83D48225FD}">
      <dgm:prSet/>
      <dgm:spPr/>
      <dgm:t>
        <a:bodyPr/>
        <a:lstStyle/>
        <a:p>
          <a:endParaRPr lang="en-GB"/>
        </a:p>
      </dgm:t>
    </dgm:pt>
    <dgm:pt modelId="{C4D8B0DD-CC1A-3342-8D31-223B98E2FB3A}" type="sibTrans" cxnId="{4342011B-582D-594D-A5A8-DE83D48225FD}">
      <dgm:prSet/>
      <dgm:spPr/>
      <dgm:t>
        <a:bodyPr/>
        <a:lstStyle/>
        <a:p>
          <a:endParaRPr lang="en-GB"/>
        </a:p>
      </dgm:t>
    </dgm:pt>
    <dgm:pt modelId="{C6775368-2163-1348-9968-987D350F5BDD}">
      <dgm:prSet phldrT="[Text]" custT="1"/>
      <dgm:spPr/>
      <dgm:t>
        <a:bodyPr/>
        <a:lstStyle/>
        <a:p>
          <a:r>
            <a:rPr lang="en-GB" sz="1800" dirty="0">
              <a:latin typeface="FoundrySterling-Book" pitchFamily="2" charset="0"/>
              <a:cs typeface="Arial" panose="020B0604020202020204" pitchFamily="34" charset="0"/>
            </a:rPr>
            <a:t>Individual preferences reflection</a:t>
          </a:r>
        </a:p>
      </dgm:t>
    </dgm:pt>
    <dgm:pt modelId="{C687A3EE-5426-BE46-B69E-84CF4B11B194}" type="parTrans" cxnId="{9727A80B-A900-FC4A-B360-A30D6E7F1717}">
      <dgm:prSet/>
      <dgm:spPr/>
      <dgm:t>
        <a:bodyPr/>
        <a:lstStyle/>
        <a:p>
          <a:endParaRPr lang="en-GB"/>
        </a:p>
      </dgm:t>
    </dgm:pt>
    <dgm:pt modelId="{EBBB782F-3B04-3741-A827-D375998EDA5F}" type="sibTrans" cxnId="{9727A80B-A900-FC4A-B360-A30D6E7F1717}">
      <dgm:prSet/>
      <dgm:spPr/>
      <dgm:t>
        <a:bodyPr/>
        <a:lstStyle/>
        <a:p>
          <a:endParaRPr lang="en-GB"/>
        </a:p>
      </dgm:t>
    </dgm:pt>
    <dgm:pt modelId="{01552CB3-56CB-A945-8F0C-48D454304911}">
      <dgm:prSet phldrT="[Text]" custT="1"/>
      <dgm:spPr/>
      <dgm:t>
        <a:bodyPr/>
        <a:lstStyle/>
        <a:p>
          <a:r>
            <a:rPr lang="en-GB" sz="1800" dirty="0">
              <a:latin typeface="FoundrySterling-Book" pitchFamily="2" charset="0"/>
              <a:cs typeface="Arial" panose="020B0604020202020204" pitchFamily="34" charset="0"/>
            </a:rPr>
            <a:t>Review and confirmation of proposed working arrangements</a:t>
          </a:r>
        </a:p>
      </dgm:t>
    </dgm:pt>
    <dgm:pt modelId="{213E31AE-129F-464F-887A-CA80FA7C98C0}" type="parTrans" cxnId="{B5029F81-F642-A241-9BA1-FD8480F3698A}">
      <dgm:prSet/>
      <dgm:spPr/>
      <dgm:t>
        <a:bodyPr/>
        <a:lstStyle/>
        <a:p>
          <a:endParaRPr lang="en-GB"/>
        </a:p>
      </dgm:t>
    </dgm:pt>
    <dgm:pt modelId="{76FAAECA-25AE-074E-807D-C95C39284272}" type="sibTrans" cxnId="{B5029F81-F642-A241-9BA1-FD8480F3698A}">
      <dgm:prSet/>
      <dgm:spPr/>
      <dgm:t>
        <a:bodyPr/>
        <a:lstStyle/>
        <a:p>
          <a:endParaRPr lang="en-GB"/>
        </a:p>
      </dgm:t>
    </dgm:pt>
    <dgm:pt modelId="{09D278CD-8EA9-764B-B952-3B891C28FF26}">
      <dgm:prSet phldrT="[Text]" custT="1"/>
      <dgm:spPr/>
      <dgm:t>
        <a:bodyPr/>
        <a:lstStyle/>
        <a:p>
          <a:r>
            <a:rPr lang="en-GB" sz="1800" dirty="0">
              <a:latin typeface="FoundrySterling-Book" pitchFamily="2" charset="0"/>
              <a:cs typeface="Arial" panose="020B0604020202020204" pitchFamily="34" charset="0"/>
            </a:rPr>
            <a:t>Trial arrangements when return to work is possible</a:t>
          </a:r>
        </a:p>
      </dgm:t>
    </dgm:pt>
    <dgm:pt modelId="{B81693E6-A2D5-2B40-8075-D65DD8444F2E}" type="parTrans" cxnId="{307740DA-4616-4843-80B2-6DDB13153FA7}">
      <dgm:prSet/>
      <dgm:spPr/>
      <dgm:t>
        <a:bodyPr/>
        <a:lstStyle/>
        <a:p>
          <a:endParaRPr lang="en-GB"/>
        </a:p>
      </dgm:t>
    </dgm:pt>
    <dgm:pt modelId="{C91B5E6E-C1D2-7B46-8677-8DD4D56AAE97}" type="sibTrans" cxnId="{307740DA-4616-4843-80B2-6DDB13153FA7}">
      <dgm:prSet/>
      <dgm:spPr/>
      <dgm:t>
        <a:bodyPr/>
        <a:lstStyle/>
        <a:p>
          <a:endParaRPr lang="en-GB"/>
        </a:p>
      </dgm:t>
    </dgm:pt>
    <dgm:pt modelId="{E737992C-325A-444E-8DF2-C2E6FD33BC95}" type="pres">
      <dgm:prSet presAssocID="{898B6358-D392-C841-AB90-77FE1BCFB49F}" presName="diagram" presStyleCnt="0">
        <dgm:presLayoutVars>
          <dgm:dir/>
          <dgm:resizeHandles val="exact"/>
        </dgm:presLayoutVars>
      </dgm:prSet>
      <dgm:spPr/>
    </dgm:pt>
    <dgm:pt modelId="{C7F9DD08-739D-F244-BBE3-73BCF72D89FE}" type="pres">
      <dgm:prSet presAssocID="{5283D678-E1A5-F541-8247-669068262F24}" presName="node" presStyleLbl="node1" presStyleIdx="0" presStyleCnt="6" custScaleY="140733">
        <dgm:presLayoutVars>
          <dgm:bulletEnabled val="1"/>
        </dgm:presLayoutVars>
      </dgm:prSet>
      <dgm:spPr/>
    </dgm:pt>
    <dgm:pt modelId="{2956C460-4FAF-1545-B2E1-1E8AA2A19712}" type="pres">
      <dgm:prSet presAssocID="{367364CA-AEFE-0443-AFC8-99B624C0AF46}" presName="sibTrans" presStyleLbl="sibTrans2D1" presStyleIdx="0" presStyleCnt="5"/>
      <dgm:spPr/>
    </dgm:pt>
    <dgm:pt modelId="{B1E780A8-6FE0-0B49-992F-93495AE8C48E}" type="pres">
      <dgm:prSet presAssocID="{367364CA-AEFE-0443-AFC8-99B624C0AF46}" presName="connectorText" presStyleLbl="sibTrans2D1" presStyleIdx="0" presStyleCnt="5"/>
      <dgm:spPr/>
    </dgm:pt>
    <dgm:pt modelId="{0094A257-5FDB-EC44-90D5-F5ABD3B849C1}" type="pres">
      <dgm:prSet presAssocID="{B83E7D20-5B4C-4C42-8A22-E86F6F250901}" presName="node" presStyleLbl="node1" presStyleIdx="1" presStyleCnt="6" custScaleY="140926">
        <dgm:presLayoutVars>
          <dgm:bulletEnabled val="1"/>
        </dgm:presLayoutVars>
      </dgm:prSet>
      <dgm:spPr/>
    </dgm:pt>
    <dgm:pt modelId="{36EFA51B-BC3F-B643-8173-17CED5D6D570}" type="pres">
      <dgm:prSet presAssocID="{C4D8B0DD-CC1A-3342-8D31-223B98E2FB3A}" presName="sibTrans" presStyleLbl="sibTrans2D1" presStyleIdx="1" presStyleCnt="5"/>
      <dgm:spPr/>
    </dgm:pt>
    <dgm:pt modelId="{2C155DD2-2413-ED44-A3ED-90394200C2DE}" type="pres">
      <dgm:prSet presAssocID="{C4D8B0DD-CC1A-3342-8D31-223B98E2FB3A}" presName="connectorText" presStyleLbl="sibTrans2D1" presStyleIdx="1" presStyleCnt="5"/>
      <dgm:spPr/>
    </dgm:pt>
    <dgm:pt modelId="{6E426A76-C823-BB4C-AE63-1CCDB2EDEA85}" type="pres">
      <dgm:prSet presAssocID="{C6775368-2163-1348-9968-987D350F5BDD}" presName="node" presStyleLbl="node1" presStyleIdx="2" presStyleCnt="6" custScaleY="141126">
        <dgm:presLayoutVars>
          <dgm:bulletEnabled val="1"/>
        </dgm:presLayoutVars>
      </dgm:prSet>
      <dgm:spPr/>
    </dgm:pt>
    <dgm:pt modelId="{C0116709-2ED1-924F-8C0B-6C6EADBFC882}" type="pres">
      <dgm:prSet presAssocID="{EBBB782F-3B04-3741-A827-D375998EDA5F}" presName="sibTrans" presStyleLbl="sibTrans2D1" presStyleIdx="2" presStyleCnt="5"/>
      <dgm:spPr/>
    </dgm:pt>
    <dgm:pt modelId="{0BDD08A6-1043-CE49-BCA3-F09C052399D6}" type="pres">
      <dgm:prSet presAssocID="{EBBB782F-3B04-3741-A827-D375998EDA5F}" presName="connectorText" presStyleLbl="sibTrans2D1" presStyleIdx="2" presStyleCnt="5"/>
      <dgm:spPr/>
    </dgm:pt>
    <dgm:pt modelId="{A6D83EBB-E2B1-0C47-B0D0-B11893863CC1}" type="pres">
      <dgm:prSet presAssocID="{55313570-2A8E-7A47-86CB-662B8AD4A217}" presName="node" presStyleLbl="node1" presStyleIdx="3" presStyleCnt="6">
        <dgm:presLayoutVars>
          <dgm:bulletEnabled val="1"/>
        </dgm:presLayoutVars>
      </dgm:prSet>
      <dgm:spPr/>
    </dgm:pt>
    <dgm:pt modelId="{C40590CD-C6D3-2741-94D8-966491B6EC13}" type="pres">
      <dgm:prSet presAssocID="{5F0042E7-72CA-D240-A706-264898789E05}" presName="sibTrans" presStyleLbl="sibTrans2D1" presStyleIdx="3" presStyleCnt="5"/>
      <dgm:spPr/>
    </dgm:pt>
    <dgm:pt modelId="{45738099-53A8-2448-A2B5-C473C1581F5D}" type="pres">
      <dgm:prSet presAssocID="{5F0042E7-72CA-D240-A706-264898789E05}" presName="connectorText" presStyleLbl="sibTrans2D1" presStyleIdx="3" presStyleCnt="5"/>
      <dgm:spPr/>
    </dgm:pt>
    <dgm:pt modelId="{624E5FD0-8AA8-D74D-9E7A-CFEE2452D8E4}" type="pres">
      <dgm:prSet presAssocID="{01552CB3-56CB-A945-8F0C-48D454304911}" presName="node" presStyleLbl="node1" presStyleIdx="4" presStyleCnt="6">
        <dgm:presLayoutVars>
          <dgm:bulletEnabled val="1"/>
        </dgm:presLayoutVars>
      </dgm:prSet>
      <dgm:spPr/>
    </dgm:pt>
    <dgm:pt modelId="{FB83AEC8-69A4-F249-9258-BAD235A48625}" type="pres">
      <dgm:prSet presAssocID="{76FAAECA-25AE-074E-807D-C95C39284272}" presName="sibTrans" presStyleLbl="sibTrans2D1" presStyleIdx="4" presStyleCnt="5"/>
      <dgm:spPr/>
    </dgm:pt>
    <dgm:pt modelId="{560CD368-EAFA-744F-8126-C89CE8FF4825}" type="pres">
      <dgm:prSet presAssocID="{76FAAECA-25AE-074E-807D-C95C39284272}" presName="connectorText" presStyleLbl="sibTrans2D1" presStyleIdx="4" presStyleCnt="5"/>
      <dgm:spPr/>
    </dgm:pt>
    <dgm:pt modelId="{37C16F6C-B324-A447-AD7D-0BC83C8C44E0}" type="pres">
      <dgm:prSet presAssocID="{09D278CD-8EA9-764B-B952-3B891C28FF26}" presName="node" presStyleLbl="node1" presStyleIdx="5" presStyleCnt="6">
        <dgm:presLayoutVars>
          <dgm:bulletEnabled val="1"/>
        </dgm:presLayoutVars>
      </dgm:prSet>
      <dgm:spPr/>
    </dgm:pt>
  </dgm:ptLst>
  <dgm:cxnLst>
    <dgm:cxn modelId="{9727A80B-A900-FC4A-B360-A30D6E7F1717}" srcId="{898B6358-D392-C841-AB90-77FE1BCFB49F}" destId="{C6775368-2163-1348-9968-987D350F5BDD}" srcOrd="2" destOrd="0" parTransId="{C687A3EE-5426-BE46-B69E-84CF4B11B194}" sibTransId="{EBBB782F-3B04-3741-A827-D375998EDA5F}"/>
    <dgm:cxn modelId="{E5788112-291B-9E4F-8576-99A7686E1133}" type="presOf" srcId="{5283D678-E1A5-F541-8247-669068262F24}" destId="{C7F9DD08-739D-F244-BBE3-73BCF72D89FE}" srcOrd="0" destOrd="0" presId="urn:microsoft.com/office/officeart/2005/8/layout/process5"/>
    <dgm:cxn modelId="{4342011B-582D-594D-A5A8-DE83D48225FD}" srcId="{898B6358-D392-C841-AB90-77FE1BCFB49F}" destId="{B83E7D20-5B4C-4C42-8A22-E86F6F250901}" srcOrd="1" destOrd="0" parTransId="{8B0499A9-D2A1-F743-9A49-4775BD6CA24E}" sibTransId="{C4D8B0DD-CC1A-3342-8D31-223B98E2FB3A}"/>
    <dgm:cxn modelId="{86C7082D-626C-364F-BB0F-AD86A9DA443B}" type="presOf" srcId="{01552CB3-56CB-A945-8F0C-48D454304911}" destId="{624E5FD0-8AA8-D74D-9E7A-CFEE2452D8E4}" srcOrd="0" destOrd="0" presId="urn:microsoft.com/office/officeart/2005/8/layout/process5"/>
    <dgm:cxn modelId="{20E6082E-2FAF-9243-A4D0-F30394DA85A2}" type="presOf" srcId="{EBBB782F-3B04-3741-A827-D375998EDA5F}" destId="{0BDD08A6-1043-CE49-BCA3-F09C052399D6}" srcOrd="1" destOrd="0" presId="urn:microsoft.com/office/officeart/2005/8/layout/process5"/>
    <dgm:cxn modelId="{72348664-F7C3-6A47-84D8-DEE99124A43B}" type="presOf" srcId="{09D278CD-8EA9-764B-B952-3B891C28FF26}" destId="{37C16F6C-B324-A447-AD7D-0BC83C8C44E0}" srcOrd="0" destOrd="0" presId="urn:microsoft.com/office/officeart/2005/8/layout/process5"/>
    <dgm:cxn modelId="{3F07FF68-47E8-384A-B860-C663A344BD72}" type="presOf" srcId="{B83E7D20-5B4C-4C42-8A22-E86F6F250901}" destId="{0094A257-5FDB-EC44-90D5-F5ABD3B849C1}" srcOrd="0" destOrd="0" presId="urn:microsoft.com/office/officeart/2005/8/layout/process5"/>
    <dgm:cxn modelId="{EC331A70-030F-2043-A049-793F34E0E93F}" type="presOf" srcId="{76FAAECA-25AE-074E-807D-C95C39284272}" destId="{FB83AEC8-69A4-F249-9258-BAD235A48625}" srcOrd="0" destOrd="0" presId="urn:microsoft.com/office/officeart/2005/8/layout/process5"/>
    <dgm:cxn modelId="{538C4470-CD29-3A47-BE25-1F1F69B196D9}" type="presOf" srcId="{EBBB782F-3B04-3741-A827-D375998EDA5F}" destId="{C0116709-2ED1-924F-8C0B-6C6EADBFC882}" srcOrd="0" destOrd="0" presId="urn:microsoft.com/office/officeart/2005/8/layout/process5"/>
    <dgm:cxn modelId="{9DD61B53-CCFC-AF4C-AC07-6DEA6D4F5794}" type="presOf" srcId="{5F0042E7-72CA-D240-A706-264898789E05}" destId="{C40590CD-C6D3-2741-94D8-966491B6EC13}" srcOrd="0" destOrd="0" presId="urn:microsoft.com/office/officeart/2005/8/layout/process5"/>
    <dgm:cxn modelId="{D0EB6573-14BF-4947-9F97-3E23B793ADF4}" srcId="{898B6358-D392-C841-AB90-77FE1BCFB49F}" destId="{55313570-2A8E-7A47-86CB-662B8AD4A217}" srcOrd="3" destOrd="0" parTransId="{D1486480-14DF-1543-823D-85FC34050B7E}" sibTransId="{5F0042E7-72CA-D240-A706-264898789E05}"/>
    <dgm:cxn modelId="{63F4E080-4106-AB41-9667-5993FAABF3DD}" type="presOf" srcId="{C4D8B0DD-CC1A-3342-8D31-223B98E2FB3A}" destId="{2C155DD2-2413-ED44-A3ED-90394200C2DE}" srcOrd="1" destOrd="0" presId="urn:microsoft.com/office/officeart/2005/8/layout/process5"/>
    <dgm:cxn modelId="{B5029F81-F642-A241-9BA1-FD8480F3698A}" srcId="{898B6358-D392-C841-AB90-77FE1BCFB49F}" destId="{01552CB3-56CB-A945-8F0C-48D454304911}" srcOrd="4" destOrd="0" parTransId="{213E31AE-129F-464F-887A-CA80FA7C98C0}" sibTransId="{76FAAECA-25AE-074E-807D-C95C39284272}"/>
    <dgm:cxn modelId="{F1BCD787-9221-3F45-9DEE-F914E595486B}" type="presOf" srcId="{C6775368-2163-1348-9968-987D350F5BDD}" destId="{6E426A76-C823-BB4C-AE63-1CCDB2EDEA85}" srcOrd="0" destOrd="0" presId="urn:microsoft.com/office/officeart/2005/8/layout/process5"/>
    <dgm:cxn modelId="{870CFC97-8E07-DB4B-B099-729244486711}" srcId="{898B6358-D392-C841-AB90-77FE1BCFB49F}" destId="{5283D678-E1A5-F541-8247-669068262F24}" srcOrd="0" destOrd="0" parTransId="{43D0A0B0-DFC5-6743-867E-110BEDD76ED6}" sibTransId="{367364CA-AEFE-0443-AFC8-99B624C0AF46}"/>
    <dgm:cxn modelId="{06088FAB-1948-274E-87C7-2DE6EEF0A5C5}" type="presOf" srcId="{C4D8B0DD-CC1A-3342-8D31-223B98E2FB3A}" destId="{36EFA51B-BC3F-B643-8173-17CED5D6D570}" srcOrd="0" destOrd="0" presId="urn:microsoft.com/office/officeart/2005/8/layout/process5"/>
    <dgm:cxn modelId="{E0C50FB9-29A1-9F45-A12F-3B9FBD130BAB}" type="presOf" srcId="{898B6358-D392-C841-AB90-77FE1BCFB49F}" destId="{E737992C-325A-444E-8DF2-C2E6FD33BC95}" srcOrd="0" destOrd="0" presId="urn:microsoft.com/office/officeart/2005/8/layout/process5"/>
    <dgm:cxn modelId="{4FE07AD5-9755-4B40-9EDD-AD89A83D1648}" type="presOf" srcId="{76FAAECA-25AE-074E-807D-C95C39284272}" destId="{560CD368-EAFA-744F-8126-C89CE8FF4825}" srcOrd="1" destOrd="0" presId="urn:microsoft.com/office/officeart/2005/8/layout/process5"/>
    <dgm:cxn modelId="{307740DA-4616-4843-80B2-6DDB13153FA7}" srcId="{898B6358-D392-C841-AB90-77FE1BCFB49F}" destId="{09D278CD-8EA9-764B-B952-3B891C28FF26}" srcOrd="5" destOrd="0" parTransId="{B81693E6-A2D5-2B40-8075-D65DD8444F2E}" sibTransId="{C91B5E6E-C1D2-7B46-8677-8DD4D56AAE97}"/>
    <dgm:cxn modelId="{B8AF62E4-E136-A140-A583-80A546A4A46A}" type="presOf" srcId="{5F0042E7-72CA-D240-A706-264898789E05}" destId="{45738099-53A8-2448-A2B5-C473C1581F5D}" srcOrd="1" destOrd="0" presId="urn:microsoft.com/office/officeart/2005/8/layout/process5"/>
    <dgm:cxn modelId="{AE6CFCE8-04A7-2648-A43E-D965740F2CF6}" type="presOf" srcId="{367364CA-AEFE-0443-AFC8-99B624C0AF46}" destId="{2956C460-4FAF-1545-B2E1-1E8AA2A19712}" srcOrd="0" destOrd="0" presId="urn:microsoft.com/office/officeart/2005/8/layout/process5"/>
    <dgm:cxn modelId="{372A71F0-81A2-B946-BE82-D73B2CEF3C13}" type="presOf" srcId="{55313570-2A8E-7A47-86CB-662B8AD4A217}" destId="{A6D83EBB-E2B1-0C47-B0D0-B11893863CC1}" srcOrd="0" destOrd="0" presId="urn:microsoft.com/office/officeart/2005/8/layout/process5"/>
    <dgm:cxn modelId="{B2D0D6FA-A086-6244-A205-40D43EF6F2BC}" type="presOf" srcId="{367364CA-AEFE-0443-AFC8-99B624C0AF46}" destId="{B1E780A8-6FE0-0B49-992F-93495AE8C48E}" srcOrd="1" destOrd="0" presId="urn:microsoft.com/office/officeart/2005/8/layout/process5"/>
    <dgm:cxn modelId="{7405C34F-C4C7-604C-B3D6-B8DA54B6B9C4}" type="presParOf" srcId="{E737992C-325A-444E-8DF2-C2E6FD33BC95}" destId="{C7F9DD08-739D-F244-BBE3-73BCF72D89FE}" srcOrd="0" destOrd="0" presId="urn:microsoft.com/office/officeart/2005/8/layout/process5"/>
    <dgm:cxn modelId="{4F6235D8-60DB-CE49-A5D4-A1982AF91C07}" type="presParOf" srcId="{E737992C-325A-444E-8DF2-C2E6FD33BC95}" destId="{2956C460-4FAF-1545-B2E1-1E8AA2A19712}" srcOrd="1" destOrd="0" presId="urn:microsoft.com/office/officeart/2005/8/layout/process5"/>
    <dgm:cxn modelId="{A31DE8E8-987B-5449-9AF4-C88E5E22255E}" type="presParOf" srcId="{2956C460-4FAF-1545-B2E1-1E8AA2A19712}" destId="{B1E780A8-6FE0-0B49-992F-93495AE8C48E}" srcOrd="0" destOrd="0" presId="urn:microsoft.com/office/officeart/2005/8/layout/process5"/>
    <dgm:cxn modelId="{CA2CE1AC-893F-6340-9773-904D47B77D6A}" type="presParOf" srcId="{E737992C-325A-444E-8DF2-C2E6FD33BC95}" destId="{0094A257-5FDB-EC44-90D5-F5ABD3B849C1}" srcOrd="2" destOrd="0" presId="urn:microsoft.com/office/officeart/2005/8/layout/process5"/>
    <dgm:cxn modelId="{61D455D7-5E35-DC45-9DD7-AC5F672A66DD}" type="presParOf" srcId="{E737992C-325A-444E-8DF2-C2E6FD33BC95}" destId="{36EFA51B-BC3F-B643-8173-17CED5D6D570}" srcOrd="3" destOrd="0" presId="urn:microsoft.com/office/officeart/2005/8/layout/process5"/>
    <dgm:cxn modelId="{B78B1A7A-5455-E546-9ED4-41016A5E6823}" type="presParOf" srcId="{36EFA51B-BC3F-B643-8173-17CED5D6D570}" destId="{2C155DD2-2413-ED44-A3ED-90394200C2DE}" srcOrd="0" destOrd="0" presId="urn:microsoft.com/office/officeart/2005/8/layout/process5"/>
    <dgm:cxn modelId="{271696F3-8269-8342-B79A-9861067CCC99}" type="presParOf" srcId="{E737992C-325A-444E-8DF2-C2E6FD33BC95}" destId="{6E426A76-C823-BB4C-AE63-1CCDB2EDEA85}" srcOrd="4" destOrd="0" presId="urn:microsoft.com/office/officeart/2005/8/layout/process5"/>
    <dgm:cxn modelId="{096F0CA9-C87C-1349-825C-6AA30D0AFDBD}" type="presParOf" srcId="{E737992C-325A-444E-8DF2-C2E6FD33BC95}" destId="{C0116709-2ED1-924F-8C0B-6C6EADBFC882}" srcOrd="5" destOrd="0" presId="urn:microsoft.com/office/officeart/2005/8/layout/process5"/>
    <dgm:cxn modelId="{CA042604-54B0-6B4E-9F17-99C3D014A4C2}" type="presParOf" srcId="{C0116709-2ED1-924F-8C0B-6C6EADBFC882}" destId="{0BDD08A6-1043-CE49-BCA3-F09C052399D6}" srcOrd="0" destOrd="0" presId="urn:microsoft.com/office/officeart/2005/8/layout/process5"/>
    <dgm:cxn modelId="{A173F64C-1F8B-8345-BBE4-9A65BE5D9EF4}" type="presParOf" srcId="{E737992C-325A-444E-8DF2-C2E6FD33BC95}" destId="{A6D83EBB-E2B1-0C47-B0D0-B11893863CC1}" srcOrd="6" destOrd="0" presId="urn:microsoft.com/office/officeart/2005/8/layout/process5"/>
    <dgm:cxn modelId="{FB43CDD5-AB23-1D42-86A4-05D1778517E2}" type="presParOf" srcId="{E737992C-325A-444E-8DF2-C2E6FD33BC95}" destId="{C40590CD-C6D3-2741-94D8-966491B6EC13}" srcOrd="7" destOrd="0" presId="urn:microsoft.com/office/officeart/2005/8/layout/process5"/>
    <dgm:cxn modelId="{527DA566-A6A3-4D43-8C78-3CAF5E47DCB3}" type="presParOf" srcId="{C40590CD-C6D3-2741-94D8-966491B6EC13}" destId="{45738099-53A8-2448-A2B5-C473C1581F5D}" srcOrd="0" destOrd="0" presId="urn:microsoft.com/office/officeart/2005/8/layout/process5"/>
    <dgm:cxn modelId="{3B9E7521-A06F-2F4F-86BC-168383246F24}" type="presParOf" srcId="{E737992C-325A-444E-8DF2-C2E6FD33BC95}" destId="{624E5FD0-8AA8-D74D-9E7A-CFEE2452D8E4}" srcOrd="8" destOrd="0" presId="urn:microsoft.com/office/officeart/2005/8/layout/process5"/>
    <dgm:cxn modelId="{92F342BA-F9AF-4543-80B4-E3AC1449DB79}" type="presParOf" srcId="{E737992C-325A-444E-8DF2-C2E6FD33BC95}" destId="{FB83AEC8-69A4-F249-9258-BAD235A48625}" srcOrd="9" destOrd="0" presId="urn:microsoft.com/office/officeart/2005/8/layout/process5"/>
    <dgm:cxn modelId="{663F9600-D610-AC4E-83E8-0692C6718AEE}" type="presParOf" srcId="{FB83AEC8-69A4-F249-9258-BAD235A48625}" destId="{560CD368-EAFA-744F-8126-C89CE8FF4825}" srcOrd="0" destOrd="0" presId="urn:microsoft.com/office/officeart/2005/8/layout/process5"/>
    <dgm:cxn modelId="{2495B941-DDEF-354D-88E2-D63585638338}" type="presParOf" srcId="{E737992C-325A-444E-8DF2-C2E6FD33BC95}" destId="{37C16F6C-B324-A447-AD7D-0BC83C8C44E0}" srcOrd="10" destOrd="0" presId="urn:microsoft.com/office/officeart/2005/8/layout/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F1298F-3EAA-8342-9091-FA6AF934112A}">
      <dsp:nvSpPr>
        <dsp:cNvPr id="0" name=""/>
        <dsp:cNvSpPr/>
      </dsp:nvSpPr>
      <dsp:spPr>
        <a:xfrm>
          <a:off x="3268854" y="45724"/>
          <a:ext cx="2377690" cy="2377690"/>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r>
            <a:rPr lang="en-GB" sz="1800" kern="1200" dirty="0">
              <a:solidFill>
                <a:schemeClr val="tx2"/>
              </a:solidFill>
              <a:latin typeface="FoundrySterling-Book" pitchFamily="2" charset="0"/>
              <a:cs typeface="Arial" panose="020B0604020202020204" pitchFamily="34" charset="0"/>
            </a:rPr>
            <a:t>University mission </a:t>
          </a:r>
        </a:p>
      </dsp:txBody>
      <dsp:txXfrm>
        <a:off x="3543203" y="365798"/>
        <a:ext cx="1828992" cy="754459"/>
      </dsp:txXfrm>
    </dsp:sp>
    <dsp:sp modelId="{AEF0CB41-8FE7-2B43-8149-BF3781FB4702}">
      <dsp:nvSpPr>
        <dsp:cNvPr id="0" name=""/>
        <dsp:cNvSpPr/>
      </dsp:nvSpPr>
      <dsp:spPr>
        <a:xfrm>
          <a:off x="4320525" y="1097395"/>
          <a:ext cx="2377690" cy="2377690"/>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r>
            <a:rPr lang="en-GB" sz="1800" kern="1200" dirty="0">
              <a:solidFill>
                <a:schemeClr val="tx2"/>
              </a:solidFill>
              <a:latin typeface="FoundrySterling-Book" pitchFamily="2" charset="0"/>
              <a:cs typeface="Arial" panose="020B0604020202020204" pitchFamily="34" charset="0"/>
            </a:rPr>
            <a:t>Individual needs</a:t>
          </a:r>
        </a:p>
      </dsp:txBody>
      <dsp:txXfrm>
        <a:off x="5600819" y="1371744"/>
        <a:ext cx="914496" cy="1828992"/>
      </dsp:txXfrm>
    </dsp:sp>
    <dsp:sp modelId="{6BDF2553-77E0-3940-BB2F-1C3A3F95FB6D}">
      <dsp:nvSpPr>
        <dsp:cNvPr id="0" name=""/>
        <dsp:cNvSpPr/>
      </dsp:nvSpPr>
      <dsp:spPr>
        <a:xfrm>
          <a:off x="3268854" y="2149066"/>
          <a:ext cx="2377690" cy="2377690"/>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r>
            <a:rPr lang="en-GB" sz="1800" kern="1200" dirty="0">
              <a:solidFill>
                <a:schemeClr val="tx2"/>
              </a:solidFill>
              <a:latin typeface="FoundrySterling-Book" pitchFamily="2" charset="0"/>
              <a:cs typeface="Arial" panose="020B0604020202020204" pitchFamily="34" charset="0"/>
            </a:rPr>
            <a:t>Role requirements</a:t>
          </a:r>
        </a:p>
      </dsp:txBody>
      <dsp:txXfrm>
        <a:off x="3543203" y="3452223"/>
        <a:ext cx="1828992" cy="754459"/>
      </dsp:txXfrm>
    </dsp:sp>
    <dsp:sp modelId="{E73F8791-01FD-2144-977E-E5655836F07F}">
      <dsp:nvSpPr>
        <dsp:cNvPr id="0" name=""/>
        <dsp:cNvSpPr/>
      </dsp:nvSpPr>
      <dsp:spPr>
        <a:xfrm>
          <a:off x="2217183" y="1097395"/>
          <a:ext cx="2377690" cy="2377690"/>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r>
            <a:rPr lang="en-GB" sz="1800" kern="1200" dirty="0">
              <a:solidFill>
                <a:schemeClr val="tx2"/>
              </a:solidFill>
              <a:latin typeface="FoundrySterling-Book" pitchFamily="2" charset="0"/>
              <a:cs typeface="Arial" panose="020B0604020202020204" pitchFamily="34" charset="0"/>
            </a:rPr>
            <a:t>Team needs</a:t>
          </a:r>
        </a:p>
      </dsp:txBody>
      <dsp:txXfrm>
        <a:off x="2400082" y="1371744"/>
        <a:ext cx="914496" cy="182899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F9DD08-739D-F244-BBE3-73BCF72D89FE}">
      <dsp:nvSpPr>
        <dsp:cNvPr id="0" name=""/>
        <dsp:cNvSpPr/>
      </dsp:nvSpPr>
      <dsp:spPr>
        <a:xfrm>
          <a:off x="209856" y="4065"/>
          <a:ext cx="2098567" cy="177202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en-GB" sz="1800" kern="1200" dirty="0">
              <a:latin typeface="FoundrySterling-Book"/>
              <a:cs typeface="Arial"/>
            </a:rPr>
            <a:t>Team workshop for shared understanding of stakeholder &amp; operational needs, team culture </a:t>
          </a:r>
        </a:p>
      </dsp:txBody>
      <dsp:txXfrm>
        <a:off x="261757" y="55966"/>
        <a:ext cx="1994765" cy="1668223"/>
      </dsp:txXfrm>
    </dsp:sp>
    <dsp:sp modelId="{2956C460-4FAF-1545-B2E1-1E8AA2A19712}">
      <dsp:nvSpPr>
        <dsp:cNvPr id="0" name=""/>
        <dsp:cNvSpPr/>
      </dsp:nvSpPr>
      <dsp:spPr>
        <a:xfrm>
          <a:off x="2493097" y="629856"/>
          <a:ext cx="444896" cy="52044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77900">
            <a:lnSpc>
              <a:spcPct val="90000"/>
            </a:lnSpc>
            <a:spcBef>
              <a:spcPct val="0"/>
            </a:spcBef>
            <a:spcAft>
              <a:spcPct val="35000"/>
            </a:spcAft>
            <a:buNone/>
          </a:pPr>
          <a:endParaRPr lang="en-GB" sz="2200" kern="1200"/>
        </a:p>
      </dsp:txBody>
      <dsp:txXfrm>
        <a:off x="2493097" y="733945"/>
        <a:ext cx="311427" cy="312266"/>
      </dsp:txXfrm>
    </dsp:sp>
    <dsp:sp modelId="{0094A257-5FDB-EC44-90D5-F5ABD3B849C1}">
      <dsp:nvSpPr>
        <dsp:cNvPr id="0" name=""/>
        <dsp:cNvSpPr/>
      </dsp:nvSpPr>
      <dsp:spPr>
        <a:xfrm>
          <a:off x="3147850" y="2850"/>
          <a:ext cx="2098567" cy="177445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latin typeface="FoundrySterling-Book" pitchFamily="2" charset="0"/>
              <a:cs typeface="Arial" panose="020B0604020202020204" pitchFamily="34" charset="0"/>
            </a:rPr>
            <a:t>Team and individual roles reflection</a:t>
          </a:r>
        </a:p>
      </dsp:txBody>
      <dsp:txXfrm>
        <a:off x="3199822" y="54822"/>
        <a:ext cx="1994623" cy="1670511"/>
      </dsp:txXfrm>
    </dsp:sp>
    <dsp:sp modelId="{36EFA51B-BC3F-B643-8173-17CED5D6D570}">
      <dsp:nvSpPr>
        <dsp:cNvPr id="0" name=""/>
        <dsp:cNvSpPr/>
      </dsp:nvSpPr>
      <dsp:spPr>
        <a:xfrm>
          <a:off x="5431091" y="629856"/>
          <a:ext cx="444896" cy="52044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77900">
            <a:lnSpc>
              <a:spcPct val="90000"/>
            </a:lnSpc>
            <a:spcBef>
              <a:spcPct val="0"/>
            </a:spcBef>
            <a:spcAft>
              <a:spcPct val="35000"/>
            </a:spcAft>
            <a:buNone/>
          </a:pPr>
          <a:endParaRPr lang="en-GB" sz="2200" kern="1200"/>
        </a:p>
      </dsp:txBody>
      <dsp:txXfrm>
        <a:off x="5431091" y="733945"/>
        <a:ext cx="311427" cy="312266"/>
      </dsp:txXfrm>
    </dsp:sp>
    <dsp:sp modelId="{6E426A76-C823-BB4C-AE63-1CCDB2EDEA85}">
      <dsp:nvSpPr>
        <dsp:cNvPr id="0" name=""/>
        <dsp:cNvSpPr/>
      </dsp:nvSpPr>
      <dsp:spPr>
        <a:xfrm>
          <a:off x="6085844" y="1591"/>
          <a:ext cx="2098567" cy="177697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latin typeface="FoundrySterling-Book" pitchFamily="2" charset="0"/>
              <a:cs typeface="Arial" panose="020B0604020202020204" pitchFamily="34" charset="0"/>
            </a:rPr>
            <a:t>Individual preferences reflection</a:t>
          </a:r>
        </a:p>
      </dsp:txBody>
      <dsp:txXfrm>
        <a:off x="6137890" y="53637"/>
        <a:ext cx="1994475" cy="1672882"/>
      </dsp:txXfrm>
    </dsp:sp>
    <dsp:sp modelId="{C0116709-2ED1-924F-8C0B-6C6EADBFC882}">
      <dsp:nvSpPr>
        <dsp:cNvPr id="0" name=""/>
        <dsp:cNvSpPr/>
      </dsp:nvSpPr>
      <dsp:spPr>
        <a:xfrm rot="5400000">
          <a:off x="6912679" y="1925465"/>
          <a:ext cx="444896" cy="52044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77900">
            <a:lnSpc>
              <a:spcPct val="90000"/>
            </a:lnSpc>
            <a:spcBef>
              <a:spcPct val="0"/>
            </a:spcBef>
            <a:spcAft>
              <a:spcPct val="35000"/>
            </a:spcAft>
            <a:buNone/>
          </a:pPr>
          <a:endParaRPr lang="en-GB" sz="2200" kern="1200"/>
        </a:p>
      </dsp:txBody>
      <dsp:txXfrm rot="-5400000">
        <a:off x="6978995" y="1963239"/>
        <a:ext cx="312266" cy="311427"/>
      </dsp:txXfrm>
    </dsp:sp>
    <dsp:sp modelId="{A6D83EBB-E2B1-0C47-B0D0-B11893863CC1}">
      <dsp:nvSpPr>
        <dsp:cNvPr id="0" name=""/>
        <dsp:cNvSpPr/>
      </dsp:nvSpPr>
      <dsp:spPr>
        <a:xfrm>
          <a:off x="6085844" y="2617992"/>
          <a:ext cx="2098567" cy="125914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latin typeface="FoundrySterling-Book" pitchFamily="2" charset="0"/>
              <a:cs typeface="Arial" panose="020B0604020202020204" pitchFamily="34" charset="0"/>
            </a:rPr>
            <a:t>Discussions with line manager</a:t>
          </a:r>
        </a:p>
      </dsp:txBody>
      <dsp:txXfrm>
        <a:off x="6122723" y="2654871"/>
        <a:ext cx="2024809" cy="1185382"/>
      </dsp:txXfrm>
    </dsp:sp>
    <dsp:sp modelId="{C40590CD-C6D3-2741-94D8-966491B6EC13}">
      <dsp:nvSpPr>
        <dsp:cNvPr id="0" name=""/>
        <dsp:cNvSpPr/>
      </dsp:nvSpPr>
      <dsp:spPr>
        <a:xfrm rot="10800000">
          <a:off x="5456274" y="2987340"/>
          <a:ext cx="444896" cy="52044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77900">
            <a:lnSpc>
              <a:spcPct val="90000"/>
            </a:lnSpc>
            <a:spcBef>
              <a:spcPct val="0"/>
            </a:spcBef>
            <a:spcAft>
              <a:spcPct val="35000"/>
            </a:spcAft>
            <a:buNone/>
          </a:pPr>
          <a:endParaRPr lang="en-GB" sz="2200" kern="1200"/>
        </a:p>
      </dsp:txBody>
      <dsp:txXfrm rot="10800000">
        <a:off x="5589743" y="3091429"/>
        <a:ext cx="311427" cy="312266"/>
      </dsp:txXfrm>
    </dsp:sp>
    <dsp:sp modelId="{624E5FD0-8AA8-D74D-9E7A-CFEE2452D8E4}">
      <dsp:nvSpPr>
        <dsp:cNvPr id="0" name=""/>
        <dsp:cNvSpPr/>
      </dsp:nvSpPr>
      <dsp:spPr>
        <a:xfrm>
          <a:off x="3147850" y="2617992"/>
          <a:ext cx="2098567" cy="125914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latin typeface="FoundrySterling-Book" pitchFamily="2" charset="0"/>
              <a:cs typeface="Arial" panose="020B0604020202020204" pitchFamily="34" charset="0"/>
            </a:rPr>
            <a:t>Review and confirmation of proposed working arrangements</a:t>
          </a:r>
        </a:p>
      </dsp:txBody>
      <dsp:txXfrm>
        <a:off x="3184729" y="2654871"/>
        <a:ext cx="2024809" cy="1185382"/>
      </dsp:txXfrm>
    </dsp:sp>
    <dsp:sp modelId="{FB83AEC8-69A4-F249-9258-BAD235A48625}">
      <dsp:nvSpPr>
        <dsp:cNvPr id="0" name=""/>
        <dsp:cNvSpPr/>
      </dsp:nvSpPr>
      <dsp:spPr>
        <a:xfrm rot="10800000">
          <a:off x="2518280" y="2987340"/>
          <a:ext cx="444896" cy="52044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77900">
            <a:lnSpc>
              <a:spcPct val="90000"/>
            </a:lnSpc>
            <a:spcBef>
              <a:spcPct val="0"/>
            </a:spcBef>
            <a:spcAft>
              <a:spcPct val="35000"/>
            </a:spcAft>
            <a:buNone/>
          </a:pPr>
          <a:endParaRPr lang="en-GB" sz="2200" kern="1200"/>
        </a:p>
      </dsp:txBody>
      <dsp:txXfrm rot="10800000">
        <a:off x="2651749" y="3091429"/>
        <a:ext cx="311427" cy="312266"/>
      </dsp:txXfrm>
    </dsp:sp>
    <dsp:sp modelId="{37C16F6C-B324-A447-AD7D-0BC83C8C44E0}">
      <dsp:nvSpPr>
        <dsp:cNvPr id="0" name=""/>
        <dsp:cNvSpPr/>
      </dsp:nvSpPr>
      <dsp:spPr>
        <a:xfrm>
          <a:off x="209856" y="2617992"/>
          <a:ext cx="2098567" cy="125914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latin typeface="FoundrySterling-Book" pitchFamily="2" charset="0"/>
              <a:cs typeface="Arial" panose="020B0604020202020204" pitchFamily="34" charset="0"/>
            </a:rPr>
            <a:t>Trial arrangements when return to work is possible</a:t>
          </a:r>
        </a:p>
      </dsp:txBody>
      <dsp:txXfrm>
        <a:off x="246735" y="2654871"/>
        <a:ext cx="2024809" cy="1185382"/>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54CEFD4-66D7-F744-B468-0E5667604885}" type="datetimeFigureOut">
              <a:rPr lang="en-US" smtClean="0"/>
              <a:t>6/25/2021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A4F38D5-170B-434B-BBD8-C6F359E2B0DB}" type="slidenum">
              <a:rPr lang="en-US" smtClean="0"/>
              <a:t>‹#›</a:t>
            </a:fld>
            <a:endParaRPr lang="en-US"/>
          </a:p>
        </p:txBody>
      </p:sp>
    </p:spTree>
    <p:extLst>
      <p:ext uri="{BB962C8B-B14F-4D97-AF65-F5344CB8AC3E}">
        <p14:creationId xmlns:p14="http://schemas.microsoft.com/office/powerpoint/2010/main" val="11336348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7A7E38B-840D-4404-A7F7-46DE346C3E6F}" type="slidenum">
              <a:rPr lang="en-GB" smtClean="0"/>
              <a:t>4</a:t>
            </a:fld>
            <a:endParaRPr lang="en-GB"/>
          </a:p>
        </p:txBody>
      </p:sp>
    </p:spTree>
    <p:extLst>
      <p:ext uri="{BB962C8B-B14F-4D97-AF65-F5344CB8AC3E}">
        <p14:creationId xmlns:p14="http://schemas.microsoft.com/office/powerpoint/2010/main" val="5246354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7A7E38B-840D-4404-A7F7-46DE346C3E6F}" type="slidenum">
              <a:rPr lang="en-GB" smtClean="0"/>
              <a:t>5</a:t>
            </a:fld>
            <a:endParaRPr lang="en-GB"/>
          </a:p>
        </p:txBody>
      </p:sp>
    </p:spTree>
    <p:extLst>
      <p:ext uri="{BB962C8B-B14F-4D97-AF65-F5344CB8AC3E}">
        <p14:creationId xmlns:p14="http://schemas.microsoft.com/office/powerpoint/2010/main" val="4413729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7A7E38B-840D-4404-A7F7-46DE346C3E6F}" type="slidenum">
              <a:rPr lang="en-GB" smtClean="0"/>
              <a:t>7</a:t>
            </a:fld>
            <a:endParaRPr lang="en-GB"/>
          </a:p>
        </p:txBody>
      </p:sp>
    </p:spTree>
    <p:extLst>
      <p:ext uri="{BB962C8B-B14F-4D97-AF65-F5344CB8AC3E}">
        <p14:creationId xmlns:p14="http://schemas.microsoft.com/office/powerpoint/2010/main" val="25441637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7A7E38B-840D-4404-A7F7-46DE346C3E6F}" type="slidenum">
              <a:rPr lang="en-GB" smtClean="0"/>
              <a:t>9</a:t>
            </a:fld>
            <a:endParaRPr lang="en-GB"/>
          </a:p>
        </p:txBody>
      </p:sp>
    </p:spTree>
    <p:extLst>
      <p:ext uri="{BB962C8B-B14F-4D97-AF65-F5344CB8AC3E}">
        <p14:creationId xmlns:p14="http://schemas.microsoft.com/office/powerpoint/2010/main" val="2153593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7A7E38B-840D-4404-A7F7-46DE346C3E6F}" type="slidenum">
              <a:rPr lang="en-GB" smtClean="0"/>
              <a:t>10</a:t>
            </a:fld>
            <a:endParaRPr lang="en-GB"/>
          </a:p>
        </p:txBody>
      </p:sp>
    </p:spTree>
    <p:extLst>
      <p:ext uri="{BB962C8B-B14F-4D97-AF65-F5344CB8AC3E}">
        <p14:creationId xmlns:p14="http://schemas.microsoft.com/office/powerpoint/2010/main" val="5693090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7A7E38B-840D-4404-A7F7-46DE346C3E6F}" type="slidenum">
              <a:rPr lang="en-GB" smtClean="0"/>
              <a:t>11</a:t>
            </a:fld>
            <a:endParaRPr lang="en-GB"/>
          </a:p>
        </p:txBody>
      </p:sp>
    </p:spTree>
    <p:extLst>
      <p:ext uri="{BB962C8B-B14F-4D97-AF65-F5344CB8AC3E}">
        <p14:creationId xmlns:p14="http://schemas.microsoft.com/office/powerpoint/2010/main" val="12014684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7A7E38B-840D-4404-A7F7-46DE346C3E6F}" type="slidenum">
              <a:rPr lang="en-GB" smtClean="0"/>
              <a:t>12</a:t>
            </a:fld>
            <a:endParaRPr lang="en-GB"/>
          </a:p>
        </p:txBody>
      </p:sp>
    </p:spTree>
    <p:extLst>
      <p:ext uri="{BB962C8B-B14F-4D97-AF65-F5344CB8AC3E}">
        <p14:creationId xmlns:p14="http://schemas.microsoft.com/office/powerpoint/2010/main" val="35821590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2046589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4" name="Title 13">
            <a:extLst>
              <a:ext uri="{FF2B5EF4-FFF2-40B4-BE49-F238E27FC236}">
                <a16:creationId xmlns:a16="http://schemas.microsoft.com/office/drawing/2014/main" id="{4EF182A7-0D67-9B4F-B450-ACA9A7E63B29}"/>
              </a:ext>
            </a:extLst>
          </p:cNvPr>
          <p:cNvSpPr>
            <a:spLocks noGrp="1"/>
          </p:cNvSpPr>
          <p:nvPr>
            <p:ph type="title"/>
          </p:nvPr>
        </p:nvSpPr>
        <p:spPr>
          <a:xfrm>
            <a:off x="317559" y="2564102"/>
            <a:ext cx="6805730" cy="1601208"/>
          </a:xfrm>
        </p:spPr>
        <p:txBody>
          <a:bodyPr/>
          <a:lstStyle/>
          <a:p>
            <a:r>
              <a:rPr lang="en-US" dirty="0"/>
              <a:t>Click to edit Master title style</a:t>
            </a:r>
          </a:p>
        </p:txBody>
      </p:sp>
      <p:sp>
        <p:nvSpPr>
          <p:cNvPr id="18" name="Text Placeholder 17">
            <a:extLst>
              <a:ext uri="{FF2B5EF4-FFF2-40B4-BE49-F238E27FC236}">
                <a16:creationId xmlns:a16="http://schemas.microsoft.com/office/drawing/2014/main" id="{79FB8A77-7FE6-7F46-938F-FA041F6CAA7F}"/>
              </a:ext>
            </a:extLst>
          </p:cNvPr>
          <p:cNvSpPr>
            <a:spLocks noGrp="1"/>
          </p:cNvSpPr>
          <p:nvPr>
            <p:ph type="body" sz="quarter" idx="11"/>
          </p:nvPr>
        </p:nvSpPr>
        <p:spPr>
          <a:xfrm>
            <a:off x="317912" y="4255910"/>
            <a:ext cx="6805377" cy="1098447"/>
          </a:xfrm>
        </p:spPr>
        <p:txBody>
          <a:bodyPr/>
          <a:lstStyle>
            <a:lvl2pPr marL="457200" indent="0">
              <a:buNone/>
              <a:defRPr/>
            </a:lvl2pPr>
          </a:lstStyle>
          <a:p>
            <a:pPr lvl="0"/>
            <a:r>
              <a:rPr lang="en-US" dirty="0"/>
              <a:t>Click to edit Master text styles</a:t>
            </a:r>
          </a:p>
        </p:txBody>
      </p:sp>
      <p:sp>
        <p:nvSpPr>
          <p:cNvPr id="20" name="Text Placeholder 19">
            <a:extLst>
              <a:ext uri="{FF2B5EF4-FFF2-40B4-BE49-F238E27FC236}">
                <a16:creationId xmlns:a16="http://schemas.microsoft.com/office/drawing/2014/main" id="{81B81693-E61D-6B4F-9629-DAE243B68DDF}"/>
              </a:ext>
            </a:extLst>
          </p:cNvPr>
          <p:cNvSpPr>
            <a:spLocks noGrp="1"/>
          </p:cNvSpPr>
          <p:nvPr>
            <p:ph type="body" sz="quarter" idx="12" hasCustomPrompt="1"/>
          </p:nvPr>
        </p:nvSpPr>
        <p:spPr>
          <a:xfrm>
            <a:off x="317559" y="5530850"/>
            <a:ext cx="4096397" cy="350661"/>
          </a:xfrm>
        </p:spPr>
        <p:txBody>
          <a:bodyPr lIns="90000">
            <a:spAutoFit/>
          </a:bodyPr>
          <a:lstStyle>
            <a:lvl1pPr>
              <a:defRPr sz="1800"/>
            </a:lvl1pPr>
          </a:lstStyle>
          <a:p>
            <a:pPr lvl="0"/>
            <a:r>
              <a:rPr lang="en-US" dirty="0"/>
              <a:t>Date</a:t>
            </a:r>
          </a:p>
        </p:txBody>
      </p:sp>
    </p:spTree>
    <p:extLst>
      <p:ext uri="{BB962C8B-B14F-4D97-AF65-F5344CB8AC3E}">
        <p14:creationId xmlns:p14="http://schemas.microsoft.com/office/powerpoint/2010/main" val="33510219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2359C6D-4986-1345-907F-50D32B6F5052}"/>
              </a:ext>
            </a:extLst>
          </p:cNvPr>
          <p:cNvSpPr>
            <a:spLocks noGrp="1"/>
          </p:cNvSpPr>
          <p:nvPr>
            <p:ph type="title"/>
          </p:nvPr>
        </p:nvSpPr>
        <p:spPr/>
        <p:txBody>
          <a:bodyPr/>
          <a:lstStyle/>
          <a:p>
            <a:r>
              <a:rPr lang="en-US"/>
              <a:t>Click to edit Master title style</a:t>
            </a:r>
          </a:p>
        </p:txBody>
      </p:sp>
      <p:sp>
        <p:nvSpPr>
          <p:cNvPr id="9" name="Text Placeholder 8">
            <a:extLst>
              <a:ext uri="{FF2B5EF4-FFF2-40B4-BE49-F238E27FC236}">
                <a16:creationId xmlns:a16="http://schemas.microsoft.com/office/drawing/2014/main" id="{E4B93004-DA01-F441-B18F-79160B1E302D}"/>
              </a:ext>
            </a:extLst>
          </p:cNvPr>
          <p:cNvSpPr>
            <a:spLocks noGrp="1"/>
          </p:cNvSpPr>
          <p:nvPr>
            <p:ph type="body" sz="quarter" idx="10"/>
          </p:nvPr>
        </p:nvSpPr>
        <p:spPr>
          <a:xfrm>
            <a:off x="327377" y="2517423"/>
            <a:ext cx="11547123" cy="362373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6174629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723221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jp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2.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2.jpg"/></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4.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2.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Picture 8" descr="A blue and yellow logo&#10;&#10;Description automatically generated with low confidence">
            <a:extLst>
              <a:ext uri="{FF2B5EF4-FFF2-40B4-BE49-F238E27FC236}">
                <a16:creationId xmlns:a16="http://schemas.microsoft.com/office/drawing/2014/main" id="{E8638452-BBF7-E144-88FF-D59CE4C125DB}"/>
              </a:ext>
            </a:extLst>
          </p:cNvPr>
          <p:cNvPicPr>
            <a:picLocks noChangeAspect="1"/>
          </p:cNvPicPr>
          <p:nvPr userDrawn="1"/>
        </p:nvPicPr>
        <p:blipFill>
          <a:blip r:embed="rId3"/>
          <a:stretch>
            <a:fillRect/>
          </a:stretch>
        </p:blipFill>
        <p:spPr>
          <a:xfrm>
            <a:off x="0" y="0"/>
            <a:ext cx="12192000" cy="6858000"/>
          </a:xfrm>
          <a:prstGeom prst="rect">
            <a:avLst/>
          </a:prstGeom>
        </p:spPr>
      </p:pic>
      <p:pic>
        <p:nvPicPr>
          <p:cNvPr id="7" name="Picture 6" descr="ox_small_cmyk_pos_rect.jpg">
            <a:extLst>
              <a:ext uri="{FF2B5EF4-FFF2-40B4-BE49-F238E27FC236}">
                <a16:creationId xmlns:a16="http://schemas.microsoft.com/office/drawing/2014/main" id="{D567FAE6-BAC8-DC4D-AFA8-1C335715708A}"/>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0353373" y="315718"/>
            <a:ext cx="1521068" cy="468528"/>
          </a:xfrm>
          <a:prstGeom prst="rect">
            <a:avLst/>
          </a:prstGeom>
        </p:spPr>
      </p:pic>
      <p:sp>
        <p:nvSpPr>
          <p:cNvPr id="10" name="TextBox 9">
            <a:extLst>
              <a:ext uri="{FF2B5EF4-FFF2-40B4-BE49-F238E27FC236}">
                <a16:creationId xmlns:a16="http://schemas.microsoft.com/office/drawing/2014/main" id="{D4C88CC9-9A2D-3C47-9046-45411FCD44A0}"/>
              </a:ext>
            </a:extLst>
          </p:cNvPr>
          <p:cNvSpPr txBox="1"/>
          <p:nvPr userDrawn="1"/>
        </p:nvSpPr>
        <p:spPr>
          <a:xfrm>
            <a:off x="317559" y="396093"/>
            <a:ext cx="5040283" cy="307777"/>
          </a:xfrm>
          <a:prstGeom prst="rect">
            <a:avLst/>
          </a:prstGeom>
          <a:noFill/>
        </p:spPr>
        <p:txBody>
          <a:bodyPr wrap="square" rtlCol="0">
            <a:spAutoFit/>
          </a:bodyPr>
          <a:lstStyle/>
          <a:p>
            <a:r>
              <a:rPr lang="en-US" sz="1400" dirty="0">
                <a:latin typeface="FoundrySterling-Book"/>
              </a:rPr>
              <a:t>Department or office title: change on Slide Master</a:t>
            </a:r>
          </a:p>
        </p:txBody>
      </p:sp>
    </p:spTree>
    <p:extLst>
      <p:ext uri="{BB962C8B-B14F-4D97-AF65-F5344CB8AC3E}">
        <p14:creationId xmlns:p14="http://schemas.microsoft.com/office/powerpoint/2010/main" val="3447383733"/>
      </p:ext>
    </p:extLst>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 name="Picture 8" descr="Shape&#10;&#10;Description automatically generated">
            <a:extLst>
              <a:ext uri="{FF2B5EF4-FFF2-40B4-BE49-F238E27FC236}">
                <a16:creationId xmlns:a16="http://schemas.microsoft.com/office/drawing/2014/main" id="{8F2ED13F-6679-1946-9608-019D4E210B69}"/>
              </a:ext>
            </a:extLst>
          </p:cNvPr>
          <p:cNvPicPr>
            <a:picLocks noChangeAspect="1"/>
          </p:cNvPicPr>
          <p:nvPr userDrawn="1"/>
        </p:nvPicPr>
        <p:blipFill>
          <a:blip r:embed="rId3"/>
          <a:stretch>
            <a:fillRect/>
          </a:stretch>
        </p:blipFill>
        <p:spPr>
          <a:xfrm>
            <a:off x="0" y="0"/>
            <a:ext cx="12192000" cy="6858000"/>
          </a:xfrm>
          <a:prstGeom prst="rect">
            <a:avLst/>
          </a:prstGeom>
        </p:spPr>
      </p:pic>
      <p:sp>
        <p:nvSpPr>
          <p:cNvPr id="2" name="Title Placeholder 1">
            <a:extLst>
              <a:ext uri="{FF2B5EF4-FFF2-40B4-BE49-F238E27FC236}">
                <a16:creationId xmlns:a16="http://schemas.microsoft.com/office/drawing/2014/main" id="{3563023D-09E7-4244-831E-C5A31EF49E91}"/>
              </a:ext>
            </a:extLst>
          </p:cNvPr>
          <p:cNvSpPr>
            <a:spLocks noGrp="1"/>
          </p:cNvSpPr>
          <p:nvPr>
            <p:ph type="title"/>
          </p:nvPr>
        </p:nvSpPr>
        <p:spPr>
          <a:xfrm>
            <a:off x="317559" y="2628396"/>
            <a:ext cx="7718778" cy="1601208"/>
          </a:xfrm>
          <a:prstGeom prst="rect">
            <a:avLst/>
          </a:prstGeom>
        </p:spPr>
        <p:txBody>
          <a:bodyPr vert="horz" lIns="91440" tIns="45720" rIns="91440" bIns="45720" rtlCol="0" anchor="ctr">
            <a:spAutoFit/>
          </a:bodyPr>
          <a:lstStyle/>
          <a:p>
            <a:r>
              <a:rPr lang="en-US" dirty="0"/>
              <a:t>Click to edit Master title style</a:t>
            </a:r>
          </a:p>
        </p:txBody>
      </p:sp>
      <p:pic>
        <p:nvPicPr>
          <p:cNvPr id="7" name="Picture 6" descr="ox_small_cmyk_pos_rect.jpg">
            <a:extLst>
              <a:ext uri="{FF2B5EF4-FFF2-40B4-BE49-F238E27FC236}">
                <a16:creationId xmlns:a16="http://schemas.microsoft.com/office/drawing/2014/main" id="{F27D07FE-9F53-8E4F-B571-989DB4B89B88}"/>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0353373" y="315718"/>
            <a:ext cx="1521068" cy="468528"/>
          </a:xfrm>
          <a:prstGeom prst="rect">
            <a:avLst/>
          </a:prstGeom>
        </p:spPr>
      </p:pic>
      <p:sp>
        <p:nvSpPr>
          <p:cNvPr id="14" name="Date Placeholder 13">
            <a:extLst>
              <a:ext uri="{FF2B5EF4-FFF2-40B4-BE49-F238E27FC236}">
                <a16:creationId xmlns:a16="http://schemas.microsoft.com/office/drawing/2014/main" id="{A28F44E8-134D-B04D-9804-640224202E04}"/>
              </a:ext>
            </a:extLst>
          </p:cNvPr>
          <p:cNvSpPr>
            <a:spLocks noGrp="1"/>
          </p:cNvSpPr>
          <p:nvPr>
            <p:ph type="dt" sz="half" idx="2"/>
          </p:nvPr>
        </p:nvSpPr>
        <p:spPr>
          <a:xfrm>
            <a:off x="317559" y="5585266"/>
            <a:ext cx="2743200" cy="365125"/>
          </a:xfrm>
          <a:prstGeom prst="rect">
            <a:avLst/>
          </a:prstGeom>
        </p:spPr>
        <p:txBody>
          <a:bodyPr vert="horz" lIns="91440" tIns="45720" rIns="91440" bIns="45720" rtlCol="0" anchor="ctr"/>
          <a:lstStyle>
            <a:lvl1pPr algn="l">
              <a:defRPr sz="1200">
                <a:solidFill>
                  <a:schemeClr val="bg1"/>
                </a:solidFill>
                <a:latin typeface="FoundrySterling-Book" pitchFamily="2" charset="0"/>
              </a:defRPr>
            </a:lvl1pPr>
          </a:lstStyle>
          <a:p>
            <a:fld id="{F44E58EA-45D8-F946-B10B-2541937CB665}" type="datetimeFigureOut">
              <a:rPr lang="en-US" smtClean="0"/>
              <a:pPr/>
              <a:t>6/25/2021</a:t>
            </a:fld>
            <a:endParaRPr lang="en-US" dirty="0"/>
          </a:p>
        </p:txBody>
      </p:sp>
      <p:sp>
        <p:nvSpPr>
          <p:cNvPr id="15" name="Text Placeholder 14">
            <a:extLst>
              <a:ext uri="{FF2B5EF4-FFF2-40B4-BE49-F238E27FC236}">
                <a16:creationId xmlns:a16="http://schemas.microsoft.com/office/drawing/2014/main" id="{DFF89856-FE31-ED48-AB61-65A4A667CCA8}"/>
              </a:ext>
            </a:extLst>
          </p:cNvPr>
          <p:cNvSpPr>
            <a:spLocks noGrp="1"/>
          </p:cNvSpPr>
          <p:nvPr>
            <p:ph type="body" idx="1"/>
          </p:nvPr>
        </p:nvSpPr>
        <p:spPr>
          <a:xfrm>
            <a:off x="317559" y="4418663"/>
            <a:ext cx="7718778" cy="771524"/>
          </a:xfrm>
          <a:prstGeom prst="rect">
            <a:avLst/>
          </a:prstGeom>
        </p:spPr>
        <p:txBody>
          <a:bodyPr vert="horz" lIns="91440" tIns="45720" rIns="91440" bIns="45720" rtlCol="0">
            <a:normAutofit/>
          </a:bodyPr>
          <a:lstStyle/>
          <a:p>
            <a:pPr lvl="0"/>
            <a:r>
              <a:rPr lang="en-US" dirty="0"/>
              <a:t>Click to edit Master text styles</a:t>
            </a:r>
          </a:p>
        </p:txBody>
      </p:sp>
      <p:pic>
        <p:nvPicPr>
          <p:cNvPr id="10" name="Picture 9" descr="Logo, company name&#10;&#10;Description automatically generated">
            <a:extLst>
              <a:ext uri="{FF2B5EF4-FFF2-40B4-BE49-F238E27FC236}">
                <a16:creationId xmlns:a16="http://schemas.microsoft.com/office/drawing/2014/main" id="{EE11A6BB-A1AB-694A-9D7D-87CA67C8FEF3}"/>
              </a:ext>
            </a:extLst>
          </p:cNvPr>
          <p:cNvPicPr>
            <a:picLocks noChangeAspect="1"/>
          </p:cNvPicPr>
          <p:nvPr userDrawn="1"/>
        </p:nvPicPr>
        <p:blipFill rotWithShape="1">
          <a:blip r:embed="rId5"/>
          <a:srcRect l="9535" t="14745" r="10233" b="10179"/>
          <a:stretch/>
        </p:blipFill>
        <p:spPr>
          <a:xfrm>
            <a:off x="317559" y="237429"/>
            <a:ext cx="1446640" cy="625105"/>
          </a:xfrm>
          <a:prstGeom prst="rect">
            <a:avLst/>
          </a:prstGeom>
        </p:spPr>
      </p:pic>
    </p:spTree>
    <p:extLst>
      <p:ext uri="{BB962C8B-B14F-4D97-AF65-F5344CB8AC3E}">
        <p14:creationId xmlns:p14="http://schemas.microsoft.com/office/powerpoint/2010/main" val="968820846"/>
      </p:ext>
    </p:extLst>
  </p:cSld>
  <p:clrMap bg1="lt1" tx1="dk1" bg2="lt2" tx2="dk2" accent1="accent1" accent2="accent2" accent3="accent3" accent4="accent4" accent5="accent5" accent6="accent6" hlink="hlink" folHlink="folHlink"/>
  <p:sldLayoutIdLst>
    <p:sldLayoutId id="2147483651" r:id="rId1"/>
  </p:sldLayoutIdLst>
  <p:txStyles>
    <p:titleStyle>
      <a:lvl1pPr algn="l" defTabSz="914400" rtl="0" eaLnBrk="1" latinLnBrk="0" hangingPunct="1">
        <a:lnSpc>
          <a:spcPct val="90000"/>
        </a:lnSpc>
        <a:spcBef>
          <a:spcPct val="0"/>
        </a:spcBef>
        <a:buNone/>
        <a:defRPr sz="5400" b="1" kern="1200">
          <a:solidFill>
            <a:schemeClr val="bg1"/>
          </a:solidFill>
          <a:latin typeface="FOUNDRYSTERLING-BOOK" pitchFamily="2" charset="0"/>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bg1"/>
          </a:solidFill>
          <a:latin typeface="FoundrySterling-Book"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5E03328-8A3B-1D45-95D1-7534C9357DAB}"/>
              </a:ext>
            </a:extLst>
          </p:cNvPr>
          <p:cNvSpPr>
            <a:spLocks noChangeArrowheads="1"/>
          </p:cNvSpPr>
          <p:nvPr userDrawn="1"/>
        </p:nvSpPr>
        <p:spPr bwMode="auto">
          <a:xfrm>
            <a:off x="0" y="1099962"/>
            <a:ext cx="12192000" cy="5758037"/>
          </a:xfrm>
          <a:prstGeom prst="rect">
            <a:avLst/>
          </a:prstGeom>
          <a:solidFill>
            <a:schemeClr val="bg1">
              <a:lumMod val="95000"/>
            </a:schemeClr>
          </a:solidFill>
          <a:ln>
            <a:noFill/>
          </a:ln>
          <a:effectLst>
            <a:outerShdw dist="23000" dir="5400000" rotWithShape="0">
              <a:srgbClr val="000000">
                <a:alpha val="34998"/>
              </a:srgbClr>
            </a:outerShdw>
          </a:effectLst>
        </p:spPr>
        <p:txBody>
          <a:bodyPr anchor="ctr"/>
          <a:lstStyle/>
          <a:p>
            <a:pPr algn="ctr" fontAlgn="auto">
              <a:spcBef>
                <a:spcPts val="0"/>
              </a:spcBef>
              <a:spcAft>
                <a:spcPts val="0"/>
              </a:spcAft>
              <a:defRPr/>
            </a:pPr>
            <a:endParaRPr lang="en-US">
              <a:solidFill>
                <a:schemeClr val="lt1"/>
              </a:solidFill>
              <a:latin typeface="+mn-lt"/>
              <a:ea typeface="+mn-ea"/>
              <a:cs typeface="+mn-cs"/>
            </a:endParaRPr>
          </a:p>
        </p:txBody>
      </p:sp>
      <p:pic>
        <p:nvPicPr>
          <p:cNvPr id="8" name="Picture 7" descr="ox_small_cmyk_pos_rect.jpg">
            <a:extLst>
              <a:ext uri="{FF2B5EF4-FFF2-40B4-BE49-F238E27FC236}">
                <a16:creationId xmlns:a16="http://schemas.microsoft.com/office/drawing/2014/main" id="{D7714EAB-EA09-0840-91D9-8AFD8A558E10}"/>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0353373" y="315718"/>
            <a:ext cx="1521068" cy="468528"/>
          </a:xfrm>
          <a:prstGeom prst="rect">
            <a:avLst/>
          </a:prstGeom>
        </p:spPr>
      </p:pic>
      <p:sp>
        <p:nvSpPr>
          <p:cNvPr id="13" name="Title Placeholder 12">
            <a:extLst>
              <a:ext uri="{FF2B5EF4-FFF2-40B4-BE49-F238E27FC236}">
                <a16:creationId xmlns:a16="http://schemas.microsoft.com/office/drawing/2014/main" id="{770F5930-A173-574F-B0B0-8C2876A35E3E}"/>
              </a:ext>
            </a:extLst>
          </p:cNvPr>
          <p:cNvSpPr>
            <a:spLocks noGrp="1"/>
          </p:cNvSpPr>
          <p:nvPr>
            <p:ph type="title"/>
          </p:nvPr>
        </p:nvSpPr>
        <p:spPr>
          <a:xfrm>
            <a:off x="327377" y="1365956"/>
            <a:ext cx="11547063" cy="936615"/>
          </a:xfrm>
          <a:prstGeom prst="rect">
            <a:avLst/>
          </a:prstGeom>
        </p:spPr>
        <p:txBody>
          <a:bodyPr vert="horz" lIns="91440" tIns="45720" rIns="91440" bIns="45720" rtlCol="0" anchor="ctr">
            <a:normAutofit/>
          </a:bodyPr>
          <a:lstStyle/>
          <a:p>
            <a:r>
              <a:rPr lang="en-US" dirty="0"/>
              <a:t>Click to edit Master title style</a:t>
            </a:r>
          </a:p>
        </p:txBody>
      </p:sp>
      <p:sp>
        <p:nvSpPr>
          <p:cNvPr id="14" name="Text Placeholder 13">
            <a:extLst>
              <a:ext uri="{FF2B5EF4-FFF2-40B4-BE49-F238E27FC236}">
                <a16:creationId xmlns:a16="http://schemas.microsoft.com/office/drawing/2014/main" id="{3335BDC8-80E4-6342-BAD5-0E1015ACE3A9}"/>
              </a:ext>
            </a:extLst>
          </p:cNvPr>
          <p:cNvSpPr>
            <a:spLocks noGrp="1"/>
          </p:cNvSpPr>
          <p:nvPr>
            <p:ph type="body" idx="1"/>
          </p:nvPr>
        </p:nvSpPr>
        <p:spPr>
          <a:xfrm>
            <a:off x="327378" y="2539999"/>
            <a:ext cx="11547062" cy="3636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Picture 9" descr="Logo, company name&#10;&#10;Description automatically generated">
            <a:extLst>
              <a:ext uri="{FF2B5EF4-FFF2-40B4-BE49-F238E27FC236}">
                <a16:creationId xmlns:a16="http://schemas.microsoft.com/office/drawing/2014/main" id="{90721930-55B5-AD41-9786-619955BBC02D}"/>
              </a:ext>
            </a:extLst>
          </p:cNvPr>
          <p:cNvPicPr>
            <a:picLocks noChangeAspect="1"/>
          </p:cNvPicPr>
          <p:nvPr userDrawn="1"/>
        </p:nvPicPr>
        <p:blipFill rotWithShape="1">
          <a:blip r:embed="rId5"/>
          <a:srcRect l="9535" t="14745" r="10233" b="10179"/>
          <a:stretch/>
        </p:blipFill>
        <p:spPr>
          <a:xfrm>
            <a:off x="317559" y="237429"/>
            <a:ext cx="1446640" cy="625105"/>
          </a:xfrm>
          <a:prstGeom prst="rect">
            <a:avLst/>
          </a:prstGeom>
        </p:spPr>
      </p:pic>
    </p:spTree>
    <p:extLst>
      <p:ext uri="{BB962C8B-B14F-4D97-AF65-F5344CB8AC3E}">
        <p14:creationId xmlns:p14="http://schemas.microsoft.com/office/powerpoint/2010/main" val="3681849282"/>
      </p:ext>
    </p:extLst>
  </p:cSld>
  <p:clrMap bg1="lt1" tx1="dk1" bg2="lt2" tx2="dk2" accent1="accent1" accent2="accent2" accent3="accent3" accent4="accent4" accent5="accent5" accent6="accent6" hlink="hlink" folHlink="folHlink"/>
  <p:sldLayoutIdLst>
    <p:sldLayoutId id="2147483654" r:id="rId1"/>
    <p:sldLayoutId id="2147483655" r:id="rId2"/>
  </p:sldLayoutIdLst>
  <p:txStyles>
    <p:titleStyle>
      <a:lvl1pPr algn="l" defTabSz="914400" rtl="0" eaLnBrk="1" latinLnBrk="0" hangingPunct="1">
        <a:lnSpc>
          <a:spcPct val="90000"/>
        </a:lnSpc>
        <a:spcBef>
          <a:spcPct val="0"/>
        </a:spcBef>
        <a:buNone/>
        <a:defRPr sz="4400" kern="1200">
          <a:solidFill>
            <a:schemeClr val="accent1"/>
          </a:solidFill>
          <a:latin typeface="FoundrySterling-Book" pitchFamily="2"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2"/>
          </a:solidFill>
          <a:latin typeface="FoundrySterling-Book"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2"/>
          </a:solidFill>
          <a:latin typeface="FoundrySterling-Book"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2"/>
          </a:solidFill>
          <a:latin typeface="FoundrySterling-Book"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FoundrySterling-Book"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FoundrySterling-Book"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7.xml"/><Relationship Id="rId1" Type="http://schemas.openxmlformats.org/officeDocument/2006/relationships/slideLayout" Target="../slideLayouts/slideLayout4.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hemeOverride" Target="../theme/themeOverride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2730638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5">
            <a:extLst>
              <a:ext uri="{FF2B5EF4-FFF2-40B4-BE49-F238E27FC236}">
                <a16:creationId xmlns:a16="http://schemas.microsoft.com/office/drawing/2014/main" id="{1FE1848D-1BB0-FB4F-BD4E-CB748B2B39C8}"/>
              </a:ext>
            </a:extLst>
          </p:cNvPr>
          <p:cNvSpPr/>
          <p:nvPr/>
        </p:nvSpPr>
        <p:spPr>
          <a:xfrm>
            <a:off x="3893952" y="1635695"/>
            <a:ext cx="4589783" cy="4385614"/>
          </a:xfrm>
          <a:prstGeom prst="ellipse">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solidFill>
                <a:schemeClr val="bg1"/>
              </a:solidFill>
              <a:latin typeface="FoundrySterling-Book" pitchFamily="2" charset="0"/>
              <a:cs typeface="Arial" panose="020B0604020202020204" pitchFamily="34" charset="0"/>
            </a:endParaRPr>
          </a:p>
        </p:txBody>
      </p:sp>
      <p:sp>
        <p:nvSpPr>
          <p:cNvPr id="18" name="TextBox 17">
            <a:extLst>
              <a:ext uri="{FF2B5EF4-FFF2-40B4-BE49-F238E27FC236}">
                <a16:creationId xmlns:a16="http://schemas.microsoft.com/office/drawing/2014/main" id="{E878D895-15B7-AA44-A418-026E1B9CC849}"/>
              </a:ext>
            </a:extLst>
          </p:cNvPr>
          <p:cNvSpPr txBox="1"/>
          <p:nvPr/>
        </p:nvSpPr>
        <p:spPr>
          <a:xfrm>
            <a:off x="164177" y="1108280"/>
            <a:ext cx="12027823" cy="430887"/>
          </a:xfrm>
          <a:prstGeom prst="rect">
            <a:avLst/>
          </a:prstGeom>
          <a:noFill/>
        </p:spPr>
        <p:txBody>
          <a:bodyPr wrap="square" lIns="91440" tIns="45720" rIns="91440" bIns="45720" rtlCol="0" anchor="t">
            <a:spAutoFit/>
          </a:bodyPr>
          <a:lstStyle/>
          <a:p>
            <a:r>
              <a:rPr lang="en-GB" sz="2200" b="1" dirty="0">
                <a:latin typeface="Arial" panose="020B0604020202020204" pitchFamily="34" charset="0"/>
                <a:cs typeface="Arial" panose="020B0604020202020204" pitchFamily="34" charset="0"/>
              </a:rPr>
              <a:t> </a:t>
            </a:r>
          </a:p>
        </p:txBody>
      </p:sp>
      <p:sp>
        <p:nvSpPr>
          <p:cNvPr id="24" name="TextBox 23">
            <a:extLst>
              <a:ext uri="{FF2B5EF4-FFF2-40B4-BE49-F238E27FC236}">
                <a16:creationId xmlns:a16="http://schemas.microsoft.com/office/drawing/2014/main" id="{F8610C1A-C078-D349-9FDB-C663A600FB82}"/>
              </a:ext>
            </a:extLst>
          </p:cNvPr>
          <p:cNvSpPr txBox="1"/>
          <p:nvPr/>
        </p:nvSpPr>
        <p:spPr>
          <a:xfrm>
            <a:off x="4462836" y="3342115"/>
            <a:ext cx="3642610" cy="1785104"/>
          </a:xfrm>
          <a:prstGeom prst="rect">
            <a:avLst/>
          </a:prstGeom>
          <a:noFill/>
        </p:spPr>
        <p:txBody>
          <a:bodyPr wrap="square" lIns="91440" tIns="45720" rIns="91440" bIns="45720" rtlCol="0" anchor="t">
            <a:spAutoFit/>
          </a:bodyPr>
          <a:lstStyle/>
          <a:p>
            <a:pPr algn="ctr">
              <a:lnSpc>
                <a:spcPct val="150000"/>
              </a:lnSpc>
            </a:pPr>
            <a:r>
              <a:rPr lang="en-GB" sz="2200" dirty="0">
                <a:solidFill>
                  <a:schemeClr val="bg1"/>
                </a:solidFill>
                <a:latin typeface="FoundrySterling-Book" pitchFamily="2" charset="0"/>
                <a:cs typeface="Arial" panose="020B0604020202020204" pitchFamily="34" charset="0"/>
              </a:rPr>
              <a:t>Who do you support?</a:t>
            </a:r>
          </a:p>
          <a:p>
            <a:pPr algn="ctr">
              <a:lnSpc>
                <a:spcPct val="150000"/>
              </a:lnSpc>
            </a:pPr>
            <a:r>
              <a:rPr lang="en-GB" sz="2200" dirty="0">
                <a:solidFill>
                  <a:schemeClr val="bg1"/>
                </a:solidFill>
                <a:latin typeface="FoundrySterling-Book" pitchFamily="2" charset="0"/>
                <a:cs typeface="Arial" panose="020B0604020202020204" pitchFamily="34" charset="0"/>
              </a:rPr>
              <a:t>What are their needs?</a:t>
            </a:r>
          </a:p>
          <a:p>
            <a:pPr algn="ctr"/>
            <a:r>
              <a:rPr lang="en-GB" sz="2200" dirty="0">
                <a:solidFill>
                  <a:schemeClr val="bg1"/>
                </a:solidFill>
                <a:latin typeface="FoundrySterling-Book" pitchFamily="2" charset="0"/>
                <a:cs typeface="Arial" panose="020B0604020202020204" pitchFamily="34" charset="0"/>
              </a:rPr>
              <a:t>How can you provide the best support to them?</a:t>
            </a:r>
          </a:p>
        </p:txBody>
      </p:sp>
      <p:sp>
        <p:nvSpPr>
          <p:cNvPr id="2" name="Rounded Rectangle 1">
            <a:extLst>
              <a:ext uri="{FF2B5EF4-FFF2-40B4-BE49-F238E27FC236}">
                <a16:creationId xmlns:a16="http://schemas.microsoft.com/office/drawing/2014/main" id="{D2D1DB31-B5F1-794E-AF86-81F7FF27359B}"/>
              </a:ext>
            </a:extLst>
          </p:cNvPr>
          <p:cNvSpPr/>
          <p:nvPr/>
        </p:nvSpPr>
        <p:spPr>
          <a:xfrm>
            <a:off x="4637880" y="2590441"/>
            <a:ext cx="2937753" cy="559227"/>
          </a:xfrm>
          <a:prstGeom prst="roundRect">
            <a:avLst/>
          </a:prstGeom>
          <a:solidFill>
            <a:schemeClr val="bg1"/>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tx2"/>
                </a:solidFill>
                <a:latin typeface="FoundrySterling-Book" pitchFamily="2" charset="0"/>
              </a:rPr>
              <a:t>First consider</a:t>
            </a:r>
          </a:p>
        </p:txBody>
      </p:sp>
    </p:spTree>
    <p:extLst>
      <p:ext uri="{BB962C8B-B14F-4D97-AF65-F5344CB8AC3E}">
        <p14:creationId xmlns:p14="http://schemas.microsoft.com/office/powerpoint/2010/main" val="12350300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a:extLst>
              <a:ext uri="{FF2B5EF4-FFF2-40B4-BE49-F238E27FC236}">
                <a16:creationId xmlns:a16="http://schemas.microsoft.com/office/drawing/2014/main" id="{D9B4CF06-4FF4-2F49-83E6-41A1DEBAA9CA}"/>
              </a:ext>
            </a:extLst>
          </p:cNvPr>
          <p:cNvSpPr txBox="1">
            <a:spLocks noChangeArrowheads="1"/>
          </p:cNvSpPr>
          <p:nvPr/>
        </p:nvSpPr>
        <p:spPr bwMode="auto">
          <a:xfrm>
            <a:off x="6624275" y="2112698"/>
            <a:ext cx="4582098" cy="724641"/>
          </a:xfrm>
          <a:prstGeom prst="rect">
            <a:avLst/>
          </a:prstGeom>
          <a:solidFill>
            <a:srgbClr val="DCE6F2">
              <a:alpha val="50196"/>
            </a:srgbClr>
          </a:solidFill>
          <a:ln w="6350">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2"/>
                </a:solidFill>
                <a:effectLst/>
                <a:latin typeface="FoundrySterling-Book" pitchFamily="2" charset="0"/>
                <a:ea typeface="Calibri" panose="020F0502020204030204" pitchFamily="34" charset="0"/>
                <a:cs typeface="Arial" panose="020B0604020202020204" pitchFamily="34" charset="0"/>
              </a:rPr>
              <a:t>All teams exist to support the University’s mission and should be </a:t>
            </a:r>
            <a:r>
              <a:rPr kumimoji="0" lang="en-US" altLang="en-US" sz="1600" b="0" i="0" u="none" strike="noStrike" cap="none" normalizeH="0" baseline="0" dirty="0" err="1">
                <a:ln>
                  <a:noFill/>
                </a:ln>
                <a:solidFill>
                  <a:schemeClr val="tx2"/>
                </a:solidFill>
                <a:effectLst/>
                <a:latin typeface="FoundrySterling-Book" pitchFamily="2" charset="0"/>
                <a:ea typeface="Calibri" panose="020F0502020204030204" pitchFamily="34" charset="0"/>
                <a:cs typeface="Arial" panose="020B0604020202020204" pitchFamily="34" charset="0"/>
              </a:rPr>
              <a:t>organised</a:t>
            </a:r>
            <a:r>
              <a:rPr kumimoji="0" lang="en-US" altLang="en-US" sz="1600" b="0" i="0" u="none" strike="noStrike" cap="none" normalizeH="0" baseline="0" dirty="0">
                <a:ln>
                  <a:noFill/>
                </a:ln>
                <a:solidFill>
                  <a:schemeClr val="tx2"/>
                </a:solidFill>
                <a:effectLst/>
                <a:latin typeface="FoundrySterling-Book" pitchFamily="2" charset="0"/>
                <a:ea typeface="Calibri" panose="020F0502020204030204" pitchFamily="34" charset="0"/>
                <a:cs typeface="Arial" panose="020B0604020202020204" pitchFamily="34" charset="0"/>
              </a:rPr>
              <a:t> to best support this.</a:t>
            </a:r>
            <a:endParaRPr kumimoji="0" lang="en-US" altLang="en-US" sz="1600" b="0" i="0" u="none" strike="noStrike" cap="none" normalizeH="0" baseline="0" dirty="0">
              <a:ln>
                <a:noFill/>
              </a:ln>
              <a:solidFill>
                <a:schemeClr val="tx2"/>
              </a:solidFill>
              <a:effectLst/>
              <a:latin typeface="FoundrySterling-Book" pitchFamily="2" charset="0"/>
            </a:endParaRPr>
          </a:p>
        </p:txBody>
      </p:sp>
      <p:sp>
        <p:nvSpPr>
          <p:cNvPr id="7" name="Text Box 3">
            <a:extLst>
              <a:ext uri="{FF2B5EF4-FFF2-40B4-BE49-F238E27FC236}">
                <a16:creationId xmlns:a16="http://schemas.microsoft.com/office/drawing/2014/main" id="{D8101A0F-82C8-BF4A-BFF9-49B2E8E07911}"/>
              </a:ext>
            </a:extLst>
          </p:cNvPr>
          <p:cNvSpPr txBox="1">
            <a:spLocks noChangeArrowheads="1"/>
          </p:cNvSpPr>
          <p:nvPr/>
        </p:nvSpPr>
        <p:spPr bwMode="auto">
          <a:xfrm>
            <a:off x="140612" y="2670581"/>
            <a:ext cx="4512165" cy="724633"/>
          </a:xfrm>
          <a:prstGeom prst="rect">
            <a:avLst/>
          </a:prstGeom>
          <a:solidFill>
            <a:srgbClr val="DCE6F2">
              <a:alpha val="50196"/>
            </a:srgbClr>
          </a:solidFill>
          <a:ln w="6350">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2"/>
                </a:solidFill>
                <a:effectLst/>
                <a:latin typeface="FoundrySterling-Book" pitchFamily="2" charset="0"/>
                <a:ea typeface="Calibri" panose="020F0502020204030204" pitchFamily="34" charset="0"/>
                <a:cs typeface="Arial" panose="020B0604020202020204" pitchFamily="34" charset="0"/>
              </a:rPr>
              <a:t>Each team has its own context, purpose, and culture that enables it to be its best.</a:t>
            </a:r>
            <a:endParaRPr kumimoji="0" lang="en-US" altLang="en-US" sz="1600" b="0" i="0" u="none" strike="noStrike" cap="none" normalizeH="0" baseline="0" dirty="0">
              <a:ln>
                <a:noFill/>
              </a:ln>
              <a:solidFill>
                <a:schemeClr val="tx2"/>
              </a:solidFill>
              <a:effectLst/>
              <a:latin typeface="FoundrySterling-Book" pitchFamily="2" charset="0"/>
            </a:endParaRPr>
          </a:p>
        </p:txBody>
      </p:sp>
      <p:sp>
        <p:nvSpPr>
          <p:cNvPr id="8" name="Text Box 4">
            <a:extLst>
              <a:ext uri="{FF2B5EF4-FFF2-40B4-BE49-F238E27FC236}">
                <a16:creationId xmlns:a16="http://schemas.microsoft.com/office/drawing/2014/main" id="{922E6197-3754-D141-8153-92EC33DAB0FC}"/>
              </a:ext>
            </a:extLst>
          </p:cNvPr>
          <p:cNvSpPr txBox="1">
            <a:spLocks noChangeArrowheads="1"/>
          </p:cNvSpPr>
          <p:nvPr/>
        </p:nvSpPr>
        <p:spPr bwMode="auto">
          <a:xfrm>
            <a:off x="299036" y="5608594"/>
            <a:ext cx="4512165" cy="769441"/>
          </a:xfrm>
          <a:prstGeom prst="rect">
            <a:avLst/>
          </a:prstGeom>
          <a:solidFill>
            <a:srgbClr val="DCE6F2">
              <a:alpha val="50196"/>
            </a:srgbClr>
          </a:solidFill>
          <a:ln w="6350">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2"/>
                </a:solidFill>
                <a:effectLst/>
                <a:latin typeface="FoundrySterling-Book" pitchFamily="2" charset="0"/>
                <a:ea typeface="Calibri" panose="020F0502020204030204" pitchFamily="34" charset="0"/>
                <a:cs typeface="Arial" panose="020B0604020202020204" pitchFamily="34" charset="0"/>
              </a:rPr>
              <a:t>Each role </a:t>
            </a:r>
            <a:r>
              <a:rPr lang="en-US" altLang="en-US" sz="1600" dirty="0">
                <a:solidFill>
                  <a:schemeClr val="tx2"/>
                </a:solidFill>
                <a:latin typeface="FoundrySterling-Book" pitchFamily="2" charset="0"/>
                <a:ea typeface="Calibri" panose="020F0502020204030204" pitchFamily="34" charset="0"/>
                <a:cs typeface="Arial" panose="020B0604020202020204" pitchFamily="34" charset="0"/>
              </a:rPr>
              <a:t>has a</a:t>
            </a:r>
            <a:r>
              <a:rPr kumimoji="0" lang="en-US" altLang="en-US" sz="1600" b="0" i="0" u="none" strike="noStrike" cap="none" normalizeH="0" baseline="0" dirty="0">
                <a:ln>
                  <a:noFill/>
                </a:ln>
                <a:solidFill>
                  <a:schemeClr val="tx2"/>
                </a:solidFill>
                <a:effectLst/>
                <a:latin typeface="FoundrySterling-Book" pitchFamily="2" charset="0"/>
                <a:ea typeface="Calibri" panose="020F0502020204030204" pitchFamily="34" charset="0"/>
                <a:cs typeface="Arial" panose="020B0604020202020204" pitchFamily="34" charset="0"/>
              </a:rPr>
              <a:t> purpose and responsibilities that must be delivered in the most effective ways. </a:t>
            </a:r>
            <a:endParaRPr kumimoji="0" lang="en-US" altLang="en-US" sz="1600" b="0" i="0" u="none" strike="noStrike" cap="none" normalizeH="0" baseline="0" dirty="0">
              <a:ln>
                <a:noFill/>
              </a:ln>
              <a:solidFill>
                <a:schemeClr val="tx2"/>
              </a:solidFill>
              <a:effectLst/>
              <a:latin typeface="FoundrySterling-Book" pitchFamily="2" charset="0"/>
            </a:endParaRPr>
          </a:p>
        </p:txBody>
      </p:sp>
      <p:sp>
        <p:nvSpPr>
          <p:cNvPr id="9" name="Text Box 5">
            <a:extLst>
              <a:ext uri="{FF2B5EF4-FFF2-40B4-BE49-F238E27FC236}">
                <a16:creationId xmlns:a16="http://schemas.microsoft.com/office/drawing/2014/main" id="{094EFE7E-E941-D24A-AEA1-DED673851D94}"/>
              </a:ext>
            </a:extLst>
          </p:cNvPr>
          <p:cNvSpPr txBox="1">
            <a:spLocks noChangeArrowheads="1"/>
          </p:cNvSpPr>
          <p:nvPr/>
        </p:nvSpPr>
        <p:spPr bwMode="auto">
          <a:xfrm>
            <a:off x="7418841" y="4906718"/>
            <a:ext cx="4344832" cy="769441"/>
          </a:xfrm>
          <a:prstGeom prst="rect">
            <a:avLst/>
          </a:prstGeom>
          <a:solidFill>
            <a:srgbClr val="DCE6F2">
              <a:alpha val="50196"/>
            </a:srgbClr>
          </a:solidFill>
          <a:ln w="6350">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2"/>
                </a:solidFill>
                <a:effectLst/>
                <a:latin typeface="FoundrySterling-Book" pitchFamily="2" charset="0"/>
                <a:ea typeface="Calibri" panose="020F0502020204030204" pitchFamily="34" charset="0"/>
                <a:cs typeface="Arial" panose="020B0604020202020204" pitchFamily="34" charset="0"/>
              </a:rPr>
              <a:t>Each person will have different conditions that enable them to be most fulfilled and effective.</a:t>
            </a:r>
            <a:endParaRPr kumimoji="0" lang="en-US" altLang="en-US" sz="1600" b="0" i="0" u="none" strike="noStrike" cap="none" normalizeH="0" baseline="0" dirty="0">
              <a:ln>
                <a:noFill/>
              </a:ln>
              <a:solidFill>
                <a:schemeClr val="tx2"/>
              </a:solidFill>
              <a:effectLst/>
              <a:latin typeface="FoundrySterling-Book" pitchFamily="2" charset="0"/>
            </a:endParaRPr>
          </a:p>
        </p:txBody>
      </p:sp>
      <p:sp>
        <p:nvSpPr>
          <p:cNvPr id="18" name="TextBox 17">
            <a:extLst>
              <a:ext uri="{FF2B5EF4-FFF2-40B4-BE49-F238E27FC236}">
                <a16:creationId xmlns:a16="http://schemas.microsoft.com/office/drawing/2014/main" id="{E878D895-15B7-AA44-A418-026E1B9CC849}"/>
              </a:ext>
            </a:extLst>
          </p:cNvPr>
          <p:cNvSpPr txBox="1"/>
          <p:nvPr/>
        </p:nvSpPr>
        <p:spPr>
          <a:xfrm>
            <a:off x="184731" y="1181842"/>
            <a:ext cx="12027823" cy="769441"/>
          </a:xfrm>
          <a:prstGeom prst="rect">
            <a:avLst/>
          </a:prstGeom>
          <a:noFill/>
        </p:spPr>
        <p:txBody>
          <a:bodyPr wrap="square" lIns="91440" tIns="45720" rIns="91440" bIns="45720" rtlCol="0" anchor="t">
            <a:spAutoFit/>
          </a:bodyPr>
          <a:lstStyle/>
          <a:p>
            <a:r>
              <a:rPr lang="en-GB" sz="4400" dirty="0">
                <a:solidFill>
                  <a:schemeClr val="accent1"/>
                </a:solidFill>
                <a:latin typeface="FoundrySterling-Book" pitchFamily="2" charset="0"/>
                <a:ea typeface="+mj-ea"/>
                <a:cs typeface="+mj-cs"/>
              </a:rPr>
              <a:t>How will decisions be made?</a:t>
            </a:r>
          </a:p>
        </p:txBody>
      </p:sp>
      <p:graphicFrame>
        <p:nvGraphicFramePr>
          <p:cNvPr id="16" name="Diagram 15">
            <a:extLst>
              <a:ext uri="{FF2B5EF4-FFF2-40B4-BE49-F238E27FC236}">
                <a16:creationId xmlns:a16="http://schemas.microsoft.com/office/drawing/2014/main" id="{B63455BE-A10B-AA49-B2E5-6BF091E29DAC}"/>
              </a:ext>
            </a:extLst>
          </p:cNvPr>
          <p:cNvGraphicFramePr/>
          <p:nvPr>
            <p:extLst>
              <p:ext uri="{D42A27DB-BD31-4B8C-83A1-F6EECF244321}">
                <p14:modId xmlns:p14="http://schemas.microsoft.com/office/powerpoint/2010/main" val="2413608536"/>
              </p:ext>
            </p:extLst>
          </p:nvPr>
        </p:nvGraphicFramePr>
        <p:xfrm>
          <a:off x="1284792" y="1951283"/>
          <a:ext cx="8915399" cy="457248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0" name="Rectangle 11">
            <a:extLst>
              <a:ext uri="{FF2B5EF4-FFF2-40B4-BE49-F238E27FC236}">
                <a16:creationId xmlns:a16="http://schemas.microsoft.com/office/drawing/2014/main" id="{FDE4C712-99FF-764E-A921-7F84A235DA9D}"/>
              </a:ext>
            </a:extLst>
          </p:cNvPr>
          <p:cNvSpPr>
            <a:spLocks noChangeArrowheads="1"/>
          </p:cNvSpPr>
          <p:nvPr/>
        </p:nvSpPr>
        <p:spPr bwMode="auto">
          <a:xfrm>
            <a:off x="0" y="4572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21" name="Rectangle 12">
            <a:extLst>
              <a:ext uri="{FF2B5EF4-FFF2-40B4-BE49-F238E27FC236}">
                <a16:creationId xmlns:a16="http://schemas.microsoft.com/office/drawing/2014/main" id="{4485EC7D-0536-2F4D-8DDC-BC30B73D0BD5}"/>
              </a:ext>
            </a:extLst>
          </p:cNvPr>
          <p:cNvSpPr>
            <a:spLocks noChangeArrowheads="1"/>
          </p:cNvSpPr>
          <p:nvPr/>
        </p:nvSpPr>
        <p:spPr bwMode="auto">
          <a:xfrm>
            <a:off x="0" y="3472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latin typeface="FoundrySterling-Book" pitchFamily="2" charset="0"/>
            </a:endParaRPr>
          </a:p>
        </p:txBody>
      </p:sp>
    </p:spTree>
    <p:extLst>
      <p:ext uri="{BB962C8B-B14F-4D97-AF65-F5344CB8AC3E}">
        <p14:creationId xmlns:p14="http://schemas.microsoft.com/office/powerpoint/2010/main" val="40542266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extLst>
              <a:ext uri="{FF2B5EF4-FFF2-40B4-BE49-F238E27FC236}">
                <a16:creationId xmlns:a16="http://schemas.microsoft.com/office/drawing/2014/main" id="{D0C22942-BD71-4F42-A307-1071A28CCB71}"/>
              </a:ext>
            </a:extLst>
          </p:cNvPr>
          <p:cNvSpPr txBox="1"/>
          <p:nvPr/>
        </p:nvSpPr>
        <p:spPr>
          <a:xfrm>
            <a:off x="164177" y="1108280"/>
            <a:ext cx="12027823" cy="769441"/>
          </a:xfrm>
          <a:prstGeom prst="rect">
            <a:avLst/>
          </a:prstGeom>
          <a:noFill/>
        </p:spPr>
        <p:txBody>
          <a:bodyPr wrap="square" lIns="91440" tIns="45720" rIns="91440" bIns="45720" rtlCol="0" anchor="t">
            <a:spAutoFit/>
          </a:bodyPr>
          <a:lstStyle/>
          <a:p>
            <a:r>
              <a:rPr lang="en-GB" sz="4400" dirty="0">
                <a:solidFill>
                  <a:schemeClr val="accent1"/>
                </a:solidFill>
                <a:latin typeface="FoundrySterling-Book"/>
                <a:ea typeface="+mj-ea"/>
                <a:cs typeface="+mj-cs"/>
              </a:rPr>
              <a:t>What will happen now?</a:t>
            </a:r>
          </a:p>
        </p:txBody>
      </p:sp>
      <p:graphicFrame>
        <p:nvGraphicFramePr>
          <p:cNvPr id="3" name="Diagram 2">
            <a:extLst>
              <a:ext uri="{FF2B5EF4-FFF2-40B4-BE49-F238E27FC236}">
                <a16:creationId xmlns:a16="http://schemas.microsoft.com/office/drawing/2014/main" id="{86763369-1E98-4640-80EA-AC25F0B80379}"/>
              </a:ext>
            </a:extLst>
          </p:cNvPr>
          <p:cNvGraphicFramePr/>
          <p:nvPr>
            <p:extLst>
              <p:ext uri="{D42A27DB-BD31-4B8C-83A1-F6EECF244321}">
                <p14:modId xmlns:p14="http://schemas.microsoft.com/office/powerpoint/2010/main" val="1094536916"/>
              </p:ext>
            </p:extLst>
          </p:nvPr>
        </p:nvGraphicFramePr>
        <p:xfrm>
          <a:off x="1803616" y="2618328"/>
          <a:ext cx="8394268" cy="387872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4" name="Text Box 5">
            <a:extLst>
              <a:ext uri="{FF2B5EF4-FFF2-40B4-BE49-F238E27FC236}">
                <a16:creationId xmlns:a16="http://schemas.microsoft.com/office/drawing/2014/main" id="{A2EC2070-C944-9441-BFC7-B5120D7BF3F0}"/>
              </a:ext>
            </a:extLst>
          </p:cNvPr>
          <p:cNvSpPr txBox="1">
            <a:spLocks noChangeArrowheads="1"/>
          </p:cNvSpPr>
          <p:nvPr/>
        </p:nvSpPr>
        <p:spPr bwMode="auto">
          <a:xfrm>
            <a:off x="696285" y="1932690"/>
            <a:ext cx="10963606" cy="884668"/>
          </a:xfrm>
          <a:prstGeom prst="rect">
            <a:avLst/>
          </a:prstGeom>
          <a:noFill/>
          <a:ln w="6350">
            <a:noFill/>
            <a:miter lim="800000"/>
            <a:headEnd/>
            <a:tailEnd/>
          </a:ln>
        </p:spPr>
        <p:txBody>
          <a:bodyPr vert="horz" wrap="square" lIns="91440" tIns="45720" rIns="91440" bIns="45720" numCol="1" anchor="t" anchorCtr="0" compatLnSpc="1">
            <a:prstTxWarp prst="textNoShape">
              <a:avLst/>
            </a:prstTxWarp>
          </a:bodyPr>
          <a:lstStyle/>
          <a:p>
            <a:pPr eaLnBrk="0" fontAlgn="base" hangingPunct="0">
              <a:spcBef>
                <a:spcPct val="0"/>
              </a:spcBef>
              <a:spcAft>
                <a:spcPct val="0"/>
              </a:spcAft>
            </a:pPr>
            <a:r>
              <a:rPr lang="en-US" altLang="en-US" dirty="0">
                <a:solidFill>
                  <a:schemeClr val="tx2"/>
                </a:solidFill>
                <a:latin typeface="FoundrySterling-Book"/>
                <a:cs typeface="Arial"/>
              </a:rPr>
              <a:t>The New Ways of Working Framework, guidelines and supporting materials enable productive and supportive conversations to help departments and individuals reach decisions about future working arrangements: </a:t>
            </a:r>
            <a:endParaRPr lang="en-US" altLang="en-US" dirty="0">
              <a:solidFill>
                <a:schemeClr val="tx2"/>
              </a:solidFill>
              <a:latin typeface="FoundrySterling-Book" pitchFamily="2" charset="0"/>
              <a:cs typeface="Arial" panose="020B0604020202020204" pitchFamily="34" charset="0"/>
            </a:endParaRPr>
          </a:p>
        </p:txBody>
      </p:sp>
    </p:spTree>
    <p:extLst>
      <p:ext uri="{BB962C8B-B14F-4D97-AF65-F5344CB8AC3E}">
        <p14:creationId xmlns:p14="http://schemas.microsoft.com/office/powerpoint/2010/main" val="15953384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059807" y="1819175"/>
            <a:ext cx="7873466" cy="2246769"/>
          </a:xfrm>
          <a:prstGeom prst="rect">
            <a:avLst/>
          </a:prstGeom>
          <a:noFill/>
        </p:spPr>
        <p:txBody>
          <a:bodyPr wrap="square" lIns="91440" tIns="45720" rIns="91440" bIns="45720" rtlCol="0" anchor="t">
            <a:spAutoFit/>
          </a:bodyPr>
          <a:lstStyle/>
          <a:p>
            <a:r>
              <a:rPr lang="en-GB" sz="2800" b="1" i="1" dirty="0">
                <a:solidFill>
                  <a:srgbClr val="002060"/>
                </a:solidFill>
                <a:ea typeface="+mn-lt"/>
                <a:cs typeface="+mn-lt"/>
              </a:rPr>
              <a:t>Add any local NWW parameters or themes for your department that teams should take into account in their team and individual discussions, as well as key contact details, dates, name of implementation lead for the department etc.</a:t>
            </a:r>
            <a:r>
              <a:rPr lang="en-GB" sz="2800" dirty="0">
                <a:solidFill>
                  <a:srgbClr val="002060"/>
                </a:solidFill>
                <a:ea typeface="+mn-lt"/>
                <a:cs typeface="+mn-lt"/>
              </a:rPr>
              <a:t> </a:t>
            </a:r>
            <a:endParaRPr lang="en-US" sz="2400">
              <a:ea typeface="+mn-lt"/>
              <a:cs typeface="+mn-lt"/>
            </a:endParaRPr>
          </a:p>
        </p:txBody>
      </p:sp>
    </p:spTree>
    <p:extLst>
      <p:ext uri="{BB962C8B-B14F-4D97-AF65-F5344CB8AC3E}">
        <p14:creationId xmlns:p14="http://schemas.microsoft.com/office/powerpoint/2010/main" val="31486066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5">
            <a:extLst>
              <a:ext uri="{FF2B5EF4-FFF2-40B4-BE49-F238E27FC236}">
                <a16:creationId xmlns:a16="http://schemas.microsoft.com/office/drawing/2014/main" id="{EB0C6266-15AB-9B44-B7A2-08A41D7F0CDB}"/>
              </a:ext>
            </a:extLst>
          </p:cNvPr>
          <p:cNvSpPr>
            <a:spLocks noGrp="1"/>
          </p:cNvSpPr>
          <p:nvPr>
            <p:ph type="title"/>
          </p:nvPr>
        </p:nvSpPr>
        <p:spPr>
          <a:xfrm>
            <a:off x="362916" y="3001550"/>
            <a:ext cx="6805730" cy="853311"/>
          </a:xfrm>
        </p:spPr>
        <p:txBody>
          <a:bodyPr/>
          <a:lstStyle/>
          <a:p>
            <a:r>
              <a:rPr lang="en-US" dirty="0">
                <a:latin typeface="FOUNDRYSTERLING-BOOK"/>
              </a:rPr>
              <a:t>NWW Framework</a:t>
            </a:r>
            <a:endParaRPr lang="en-US" dirty="0"/>
          </a:p>
        </p:txBody>
      </p:sp>
      <p:sp>
        <p:nvSpPr>
          <p:cNvPr id="17" name="Text Placeholder 16">
            <a:extLst>
              <a:ext uri="{FF2B5EF4-FFF2-40B4-BE49-F238E27FC236}">
                <a16:creationId xmlns:a16="http://schemas.microsoft.com/office/drawing/2014/main" id="{D14B158D-F663-1C47-B4D5-916A662DD137}"/>
              </a:ext>
            </a:extLst>
          </p:cNvPr>
          <p:cNvSpPr>
            <a:spLocks noGrp="1"/>
          </p:cNvSpPr>
          <p:nvPr>
            <p:ph type="body" sz="quarter" idx="11"/>
          </p:nvPr>
        </p:nvSpPr>
        <p:spPr>
          <a:xfrm>
            <a:off x="317912" y="4255910"/>
            <a:ext cx="6805377" cy="1098447"/>
          </a:xfrm>
        </p:spPr>
        <p:txBody>
          <a:bodyPr/>
          <a:lstStyle/>
          <a:p>
            <a:r>
              <a:rPr lang="en-US" dirty="0"/>
              <a:t>An introduction for teams </a:t>
            </a:r>
          </a:p>
        </p:txBody>
      </p:sp>
      <p:sp>
        <p:nvSpPr>
          <p:cNvPr id="20" name="Text Placeholder 19">
            <a:extLst>
              <a:ext uri="{FF2B5EF4-FFF2-40B4-BE49-F238E27FC236}">
                <a16:creationId xmlns:a16="http://schemas.microsoft.com/office/drawing/2014/main" id="{48A4A20C-5689-CC4A-B9FC-77162AAE2DAD}"/>
              </a:ext>
            </a:extLst>
          </p:cNvPr>
          <p:cNvSpPr>
            <a:spLocks noGrp="1"/>
          </p:cNvSpPr>
          <p:nvPr>
            <p:ph type="body" sz="quarter" idx="12"/>
          </p:nvPr>
        </p:nvSpPr>
        <p:spPr>
          <a:xfrm>
            <a:off x="317559" y="5530850"/>
            <a:ext cx="4096397" cy="350661"/>
          </a:xfrm>
        </p:spPr>
        <p:txBody>
          <a:bodyPr vert="horz" lIns="90000" tIns="45720" rIns="91440" bIns="45720" rtlCol="0" anchor="t">
            <a:spAutoFit/>
          </a:bodyPr>
          <a:lstStyle/>
          <a:p>
            <a:r>
              <a:rPr lang="en-US" dirty="0">
                <a:latin typeface="FoundrySterling-Book"/>
              </a:rPr>
              <a:t>June 2021</a:t>
            </a:r>
          </a:p>
        </p:txBody>
      </p:sp>
    </p:spTree>
    <p:extLst>
      <p:ext uri="{BB962C8B-B14F-4D97-AF65-F5344CB8AC3E}">
        <p14:creationId xmlns:p14="http://schemas.microsoft.com/office/powerpoint/2010/main" val="14403428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3DDF918-8E3D-9D4B-B25D-80A736813F71}"/>
              </a:ext>
            </a:extLst>
          </p:cNvPr>
          <p:cNvSpPr>
            <a:spLocks noGrp="1"/>
          </p:cNvSpPr>
          <p:nvPr>
            <p:ph type="title"/>
          </p:nvPr>
        </p:nvSpPr>
        <p:spPr/>
        <p:txBody>
          <a:bodyPr/>
          <a:lstStyle/>
          <a:p>
            <a:r>
              <a:rPr lang="en-US" dirty="0"/>
              <a:t>Contents</a:t>
            </a:r>
          </a:p>
        </p:txBody>
      </p:sp>
      <p:sp>
        <p:nvSpPr>
          <p:cNvPr id="7" name="Text Placeholder 6">
            <a:extLst>
              <a:ext uri="{FF2B5EF4-FFF2-40B4-BE49-F238E27FC236}">
                <a16:creationId xmlns:a16="http://schemas.microsoft.com/office/drawing/2014/main" id="{0693B2C2-7433-3C46-A415-823FC31C7B9E}"/>
              </a:ext>
            </a:extLst>
          </p:cNvPr>
          <p:cNvSpPr>
            <a:spLocks noGrp="1"/>
          </p:cNvSpPr>
          <p:nvPr>
            <p:ph type="body" sz="quarter" idx="10"/>
          </p:nvPr>
        </p:nvSpPr>
        <p:spPr>
          <a:xfrm>
            <a:off x="327377" y="2302571"/>
            <a:ext cx="11547123" cy="3838586"/>
          </a:xfrm>
        </p:spPr>
        <p:txBody>
          <a:bodyPr vert="horz" lIns="91440" tIns="45720" rIns="91440" bIns="45720" rtlCol="0" anchor="t">
            <a:noAutofit/>
          </a:bodyPr>
          <a:lstStyle/>
          <a:p>
            <a:pPr marL="514350" indent="-514350">
              <a:lnSpc>
                <a:spcPct val="120000"/>
              </a:lnSpc>
              <a:spcBef>
                <a:spcPts val="600"/>
              </a:spcBef>
              <a:spcAft>
                <a:spcPts val="600"/>
              </a:spcAft>
              <a:buFont typeface="+mj-lt"/>
              <a:buAutoNum type="arabicPeriod"/>
            </a:pPr>
            <a:r>
              <a:rPr lang="en-US" sz="3200" dirty="0"/>
              <a:t>Why are we discussing changing how we work?</a:t>
            </a:r>
          </a:p>
          <a:p>
            <a:pPr marL="514350" indent="-514350">
              <a:lnSpc>
                <a:spcPct val="120000"/>
              </a:lnSpc>
              <a:spcBef>
                <a:spcPts val="600"/>
              </a:spcBef>
              <a:spcAft>
                <a:spcPts val="600"/>
              </a:spcAft>
              <a:buFont typeface="+mj-lt"/>
              <a:buAutoNum type="arabicPeriod"/>
            </a:pPr>
            <a:r>
              <a:rPr lang="en-US" sz="3200" dirty="0">
                <a:latin typeface="FoundrySterling-Book"/>
              </a:rPr>
              <a:t>Timeframe</a:t>
            </a:r>
            <a:endParaRPr lang="en-US" sz="3200" dirty="0"/>
          </a:p>
          <a:p>
            <a:pPr marL="514350" indent="-514350">
              <a:lnSpc>
                <a:spcPct val="120000"/>
              </a:lnSpc>
              <a:spcBef>
                <a:spcPts val="600"/>
              </a:spcBef>
              <a:spcAft>
                <a:spcPts val="600"/>
              </a:spcAft>
              <a:buAutoNum type="arabicPeriod"/>
            </a:pPr>
            <a:r>
              <a:rPr lang="en-US" sz="3200" dirty="0">
                <a:latin typeface="FoundrySterling-Book"/>
              </a:rPr>
              <a:t>The Framework</a:t>
            </a:r>
            <a:endParaRPr lang="en-US" dirty="0"/>
          </a:p>
          <a:p>
            <a:pPr marL="514350" indent="-514350">
              <a:lnSpc>
                <a:spcPct val="120000"/>
              </a:lnSpc>
              <a:spcBef>
                <a:spcPts val="600"/>
              </a:spcBef>
              <a:spcAft>
                <a:spcPts val="600"/>
              </a:spcAft>
              <a:buFont typeface="+mj-lt"/>
              <a:buAutoNum type="arabicPeriod"/>
            </a:pPr>
            <a:r>
              <a:rPr lang="en-US" sz="3200" dirty="0">
                <a:latin typeface="FoundrySterling-Book"/>
              </a:rPr>
              <a:t>What can you expect and how will decisions be made?</a:t>
            </a:r>
          </a:p>
          <a:p>
            <a:pPr marL="514350" indent="-514350">
              <a:lnSpc>
                <a:spcPct val="120000"/>
              </a:lnSpc>
              <a:spcBef>
                <a:spcPts val="600"/>
              </a:spcBef>
              <a:spcAft>
                <a:spcPts val="600"/>
              </a:spcAft>
              <a:buFont typeface="+mj-lt"/>
              <a:buAutoNum type="arabicPeriod"/>
            </a:pPr>
            <a:r>
              <a:rPr lang="en-US" sz="3200" dirty="0"/>
              <a:t>What are the next steps? </a:t>
            </a:r>
          </a:p>
        </p:txBody>
      </p:sp>
    </p:spTree>
    <p:extLst>
      <p:ext uri="{BB962C8B-B14F-4D97-AF65-F5344CB8AC3E}">
        <p14:creationId xmlns:p14="http://schemas.microsoft.com/office/powerpoint/2010/main" val="14478702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E878D895-15B7-AA44-A418-026E1B9CC849}"/>
              </a:ext>
            </a:extLst>
          </p:cNvPr>
          <p:cNvSpPr txBox="1"/>
          <p:nvPr/>
        </p:nvSpPr>
        <p:spPr>
          <a:xfrm>
            <a:off x="164177" y="1108280"/>
            <a:ext cx="12027823" cy="769441"/>
          </a:xfrm>
          <a:prstGeom prst="rect">
            <a:avLst/>
          </a:prstGeom>
          <a:noFill/>
        </p:spPr>
        <p:txBody>
          <a:bodyPr wrap="square" lIns="91440" tIns="45720" rIns="91440" bIns="45720" rtlCol="0" anchor="t">
            <a:spAutoFit/>
          </a:bodyPr>
          <a:lstStyle/>
          <a:p>
            <a:r>
              <a:rPr lang="en-GB" sz="4400" dirty="0">
                <a:solidFill>
                  <a:schemeClr val="accent1"/>
                </a:solidFill>
                <a:latin typeface="FoundrySterling-Book" pitchFamily="2" charset="0"/>
                <a:ea typeface="+mj-ea"/>
                <a:cs typeface="+mj-cs"/>
              </a:rPr>
              <a:t>Why is this relevant now?</a:t>
            </a:r>
          </a:p>
        </p:txBody>
      </p:sp>
      <p:sp>
        <p:nvSpPr>
          <p:cNvPr id="7" name="Rounded Rectangle 6">
            <a:extLst>
              <a:ext uri="{FF2B5EF4-FFF2-40B4-BE49-F238E27FC236}">
                <a16:creationId xmlns:a16="http://schemas.microsoft.com/office/drawing/2014/main" id="{99303667-55B0-EE49-AFA7-5F7F2E2AB42D}"/>
              </a:ext>
            </a:extLst>
          </p:cNvPr>
          <p:cNvSpPr/>
          <p:nvPr/>
        </p:nvSpPr>
        <p:spPr>
          <a:xfrm>
            <a:off x="4965474" y="2266627"/>
            <a:ext cx="5579390" cy="1162373"/>
          </a:xfrm>
          <a:prstGeom prst="roundRect">
            <a:avLst/>
          </a:prstGeom>
          <a:solidFill>
            <a:schemeClr val="accent1"/>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dirty="0">
                <a:solidFill>
                  <a:schemeClr val="bg1"/>
                </a:solidFill>
                <a:latin typeface="FoundrySterling-Book" pitchFamily="2" charset="0"/>
                <a:ea typeface="Times New Roman" panose="02020603050405020304" pitchFamily="18" charset="0"/>
              </a:rPr>
              <a:t>How staff work has changed dramatically during the Covid-19 pandemic, with the requirement for staff to work remotely where possible.</a:t>
            </a:r>
            <a:endParaRPr lang="en-US" dirty="0">
              <a:solidFill>
                <a:schemeClr val="bg1"/>
              </a:solidFill>
              <a:latin typeface="FoundrySterling-Book" pitchFamily="2" charset="0"/>
            </a:endParaRPr>
          </a:p>
        </p:txBody>
      </p:sp>
      <p:sp>
        <p:nvSpPr>
          <p:cNvPr id="8" name="TextBox 7">
            <a:extLst>
              <a:ext uri="{FF2B5EF4-FFF2-40B4-BE49-F238E27FC236}">
                <a16:creationId xmlns:a16="http://schemas.microsoft.com/office/drawing/2014/main" id="{83757B2D-3AB4-434B-A8B8-707E7C28A339}"/>
              </a:ext>
            </a:extLst>
          </p:cNvPr>
          <p:cNvSpPr txBox="1"/>
          <p:nvPr/>
        </p:nvSpPr>
        <p:spPr>
          <a:xfrm>
            <a:off x="1549538" y="2588334"/>
            <a:ext cx="2882686" cy="461665"/>
          </a:xfrm>
          <a:prstGeom prst="rect">
            <a:avLst/>
          </a:prstGeom>
          <a:noFill/>
        </p:spPr>
        <p:txBody>
          <a:bodyPr wrap="square" rtlCol="0">
            <a:spAutoFit/>
          </a:bodyPr>
          <a:lstStyle/>
          <a:p>
            <a:pPr algn="ctr"/>
            <a:r>
              <a:rPr lang="en-US" sz="2400" dirty="0">
                <a:solidFill>
                  <a:schemeClr val="tx2"/>
                </a:solidFill>
                <a:latin typeface="FoundrySterling-Book" pitchFamily="2" charset="0"/>
              </a:rPr>
              <a:t>Substantial change</a:t>
            </a:r>
          </a:p>
        </p:txBody>
      </p:sp>
      <p:sp>
        <p:nvSpPr>
          <p:cNvPr id="19" name="TextBox 18">
            <a:extLst>
              <a:ext uri="{FF2B5EF4-FFF2-40B4-BE49-F238E27FC236}">
                <a16:creationId xmlns:a16="http://schemas.microsoft.com/office/drawing/2014/main" id="{F9A4A36E-A36A-3546-83D6-770B4AD87255}"/>
              </a:ext>
            </a:extLst>
          </p:cNvPr>
          <p:cNvSpPr txBox="1"/>
          <p:nvPr/>
        </p:nvSpPr>
        <p:spPr>
          <a:xfrm>
            <a:off x="1097281" y="3795180"/>
            <a:ext cx="3868183" cy="830997"/>
          </a:xfrm>
          <a:prstGeom prst="rect">
            <a:avLst/>
          </a:prstGeom>
          <a:noFill/>
        </p:spPr>
        <p:txBody>
          <a:bodyPr wrap="square" rtlCol="0">
            <a:spAutoFit/>
          </a:bodyPr>
          <a:lstStyle/>
          <a:p>
            <a:pPr algn="ctr"/>
            <a:r>
              <a:rPr lang="en-US" sz="2400" dirty="0">
                <a:solidFill>
                  <a:schemeClr val="tx2"/>
                </a:solidFill>
                <a:latin typeface="FoundrySterling-Book" pitchFamily="2" charset="0"/>
              </a:rPr>
              <a:t>Different experiences and lessons learned</a:t>
            </a:r>
          </a:p>
        </p:txBody>
      </p:sp>
      <p:sp>
        <p:nvSpPr>
          <p:cNvPr id="20" name="TextBox 19">
            <a:extLst>
              <a:ext uri="{FF2B5EF4-FFF2-40B4-BE49-F238E27FC236}">
                <a16:creationId xmlns:a16="http://schemas.microsoft.com/office/drawing/2014/main" id="{75AA43B7-1F4E-8348-BAF6-0FC4C7D0916A}"/>
              </a:ext>
            </a:extLst>
          </p:cNvPr>
          <p:cNvSpPr txBox="1"/>
          <p:nvPr/>
        </p:nvSpPr>
        <p:spPr>
          <a:xfrm>
            <a:off x="1690166" y="5420996"/>
            <a:ext cx="2882686" cy="461665"/>
          </a:xfrm>
          <a:prstGeom prst="rect">
            <a:avLst/>
          </a:prstGeom>
          <a:noFill/>
        </p:spPr>
        <p:txBody>
          <a:bodyPr wrap="square" rtlCol="0">
            <a:spAutoFit/>
          </a:bodyPr>
          <a:lstStyle/>
          <a:p>
            <a:pPr algn="ctr"/>
            <a:r>
              <a:rPr lang="en-US" sz="2400" dirty="0">
                <a:solidFill>
                  <a:schemeClr val="tx2"/>
                </a:solidFill>
                <a:latin typeface="FoundrySterling-Book" pitchFamily="2" charset="0"/>
              </a:rPr>
              <a:t>Evolving in new ways</a:t>
            </a:r>
          </a:p>
        </p:txBody>
      </p:sp>
      <p:sp>
        <p:nvSpPr>
          <p:cNvPr id="21" name="Rounded Rectangle 20">
            <a:extLst>
              <a:ext uri="{FF2B5EF4-FFF2-40B4-BE49-F238E27FC236}">
                <a16:creationId xmlns:a16="http://schemas.microsoft.com/office/drawing/2014/main" id="{DC75A6C1-EA95-4C4A-996E-C2DB9EBDFE53}"/>
              </a:ext>
            </a:extLst>
          </p:cNvPr>
          <p:cNvSpPr/>
          <p:nvPr/>
        </p:nvSpPr>
        <p:spPr>
          <a:xfrm>
            <a:off x="4965474" y="3694798"/>
            <a:ext cx="2882686" cy="1162373"/>
          </a:xfrm>
          <a:prstGeom prst="roundRect">
            <a:avLst/>
          </a:prstGeom>
          <a:solidFill>
            <a:schemeClr val="accent1"/>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dirty="0">
                <a:solidFill>
                  <a:schemeClr val="bg1"/>
                </a:solidFill>
                <a:latin typeface="FoundrySterling-Book" pitchFamily="2" charset="0"/>
                <a:ea typeface="Times New Roman" panose="02020603050405020304" pitchFamily="18" charset="0"/>
              </a:rPr>
              <a:t>Positive changes: no commuting, more time with family/for ones-self, limited paper use.</a:t>
            </a:r>
            <a:endParaRPr lang="en-US" dirty="0">
              <a:solidFill>
                <a:schemeClr val="bg1"/>
              </a:solidFill>
              <a:latin typeface="FoundrySterling-Book" pitchFamily="2" charset="0"/>
            </a:endParaRPr>
          </a:p>
        </p:txBody>
      </p:sp>
      <p:sp>
        <p:nvSpPr>
          <p:cNvPr id="22" name="Rounded Rectangle 21">
            <a:extLst>
              <a:ext uri="{FF2B5EF4-FFF2-40B4-BE49-F238E27FC236}">
                <a16:creationId xmlns:a16="http://schemas.microsoft.com/office/drawing/2014/main" id="{A5F4F0B1-C63D-3E48-86F8-422A76AFB2FA}"/>
              </a:ext>
            </a:extLst>
          </p:cNvPr>
          <p:cNvSpPr/>
          <p:nvPr/>
        </p:nvSpPr>
        <p:spPr>
          <a:xfrm>
            <a:off x="7938566" y="3694797"/>
            <a:ext cx="2606298" cy="1162373"/>
          </a:xfrm>
          <a:prstGeom prst="roundRect">
            <a:avLst/>
          </a:prstGeom>
          <a:solidFill>
            <a:schemeClr val="accent1"/>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dirty="0">
                <a:solidFill>
                  <a:schemeClr val="bg1"/>
                </a:solidFill>
                <a:latin typeface="FoundrySterling-Book" pitchFamily="2" charset="0"/>
                <a:ea typeface="Times New Roman" panose="02020603050405020304" pitchFamily="18" charset="0"/>
              </a:rPr>
              <a:t>Challenges:</a:t>
            </a:r>
          </a:p>
          <a:p>
            <a:pPr algn="ctr"/>
            <a:r>
              <a:rPr lang="en-GB" dirty="0">
                <a:solidFill>
                  <a:schemeClr val="bg1"/>
                </a:solidFill>
                <a:latin typeface="FoundrySterling-Book" pitchFamily="2" charset="0"/>
              </a:rPr>
              <a:t>no distinction between work/home, isolation, disconnection.</a:t>
            </a:r>
            <a:endParaRPr lang="en-US" dirty="0">
              <a:solidFill>
                <a:schemeClr val="bg1"/>
              </a:solidFill>
              <a:latin typeface="FoundrySterling-Book" pitchFamily="2" charset="0"/>
            </a:endParaRPr>
          </a:p>
        </p:txBody>
      </p:sp>
      <p:sp>
        <p:nvSpPr>
          <p:cNvPr id="23" name="Rounded Rectangle 22">
            <a:extLst>
              <a:ext uri="{FF2B5EF4-FFF2-40B4-BE49-F238E27FC236}">
                <a16:creationId xmlns:a16="http://schemas.microsoft.com/office/drawing/2014/main" id="{C2FC47C3-C75F-9D40-8AE7-4F25B237C88B}"/>
              </a:ext>
            </a:extLst>
          </p:cNvPr>
          <p:cNvSpPr/>
          <p:nvPr/>
        </p:nvSpPr>
        <p:spPr>
          <a:xfrm>
            <a:off x="4965474" y="5086467"/>
            <a:ext cx="5579390" cy="1162373"/>
          </a:xfrm>
          <a:prstGeom prst="roundRect">
            <a:avLst/>
          </a:prstGeom>
          <a:solidFill>
            <a:schemeClr val="accent1"/>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dirty="0">
                <a:solidFill>
                  <a:schemeClr val="bg1"/>
                </a:solidFill>
                <a:latin typeface="FoundrySterling-Book" pitchFamily="2" charset="0"/>
                <a:ea typeface="Times New Roman" panose="02020603050405020304" pitchFamily="18" charset="0"/>
              </a:rPr>
              <a:t>Taking the opportunity to reflect, learn and design new ways of working.  </a:t>
            </a:r>
            <a:endParaRPr lang="en-US" dirty="0">
              <a:solidFill>
                <a:schemeClr val="bg1"/>
              </a:solidFill>
              <a:latin typeface="FoundrySterling-Book" pitchFamily="2" charset="0"/>
            </a:endParaRPr>
          </a:p>
        </p:txBody>
      </p:sp>
      <p:cxnSp>
        <p:nvCxnSpPr>
          <p:cNvPr id="24" name="Straight Arrow Connector 23">
            <a:extLst>
              <a:ext uri="{FF2B5EF4-FFF2-40B4-BE49-F238E27FC236}">
                <a16:creationId xmlns:a16="http://schemas.microsoft.com/office/drawing/2014/main" id="{B39E08B5-8A98-A94F-AA1C-888F9A63E490}"/>
              </a:ext>
            </a:extLst>
          </p:cNvPr>
          <p:cNvCxnSpPr>
            <a:cxnSpLocks/>
          </p:cNvCxnSpPr>
          <p:nvPr/>
        </p:nvCxnSpPr>
        <p:spPr>
          <a:xfrm>
            <a:off x="2990881" y="3100459"/>
            <a:ext cx="0" cy="528622"/>
          </a:xfrm>
          <a:prstGeom prst="straightConnector1">
            <a:avLst/>
          </a:prstGeom>
          <a:ln w="76200">
            <a:solidFill>
              <a:schemeClr val="accent3"/>
            </a:solidFill>
            <a:tailEnd type="triangle"/>
          </a:ln>
        </p:spPr>
        <p:style>
          <a:lnRef idx="2">
            <a:schemeClr val="accent1"/>
          </a:lnRef>
          <a:fillRef idx="0">
            <a:schemeClr val="accent1"/>
          </a:fillRef>
          <a:effectRef idx="1">
            <a:schemeClr val="accent1"/>
          </a:effectRef>
          <a:fontRef idx="minor">
            <a:schemeClr val="tx1"/>
          </a:fontRef>
        </p:style>
      </p:cxnSp>
      <p:cxnSp>
        <p:nvCxnSpPr>
          <p:cNvPr id="25" name="Straight Arrow Connector 24">
            <a:extLst>
              <a:ext uri="{FF2B5EF4-FFF2-40B4-BE49-F238E27FC236}">
                <a16:creationId xmlns:a16="http://schemas.microsoft.com/office/drawing/2014/main" id="{DD598CC4-1DE7-C047-A701-FB58BCA7D3E9}"/>
              </a:ext>
            </a:extLst>
          </p:cNvPr>
          <p:cNvCxnSpPr>
            <a:cxnSpLocks/>
          </p:cNvCxnSpPr>
          <p:nvPr/>
        </p:nvCxnSpPr>
        <p:spPr>
          <a:xfrm>
            <a:off x="2990881" y="4791454"/>
            <a:ext cx="0" cy="528622"/>
          </a:xfrm>
          <a:prstGeom prst="straightConnector1">
            <a:avLst/>
          </a:prstGeom>
          <a:ln w="76200">
            <a:solidFill>
              <a:schemeClr val="accent3"/>
            </a:solidFill>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7283290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259FBD09-C5B9-9B4E-8062-1FEE5D7C8654}"/>
              </a:ext>
            </a:extLst>
          </p:cNvPr>
          <p:cNvGraphicFramePr>
            <a:graphicFrameLocks noGrp="1"/>
          </p:cNvGraphicFramePr>
          <p:nvPr>
            <p:extLst>
              <p:ext uri="{D42A27DB-BD31-4B8C-83A1-F6EECF244321}">
                <p14:modId xmlns:p14="http://schemas.microsoft.com/office/powerpoint/2010/main" val="3017373638"/>
              </p:ext>
            </p:extLst>
          </p:nvPr>
        </p:nvGraphicFramePr>
        <p:xfrm>
          <a:off x="535576" y="1899812"/>
          <a:ext cx="10811978" cy="4530968"/>
        </p:xfrm>
        <a:graphic>
          <a:graphicData uri="http://schemas.openxmlformats.org/drawingml/2006/table">
            <a:tbl>
              <a:tblPr firstRow="1" firstCol="1" bandRow="1">
                <a:tableStyleId>{69CF1AB2-1976-4502-BF36-3FF5EA218861}</a:tableStyleId>
              </a:tblPr>
              <a:tblGrid>
                <a:gridCol w="2362361">
                  <a:extLst>
                    <a:ext uri="{9D8B030D-6E8A-4147-A177-3AD203B41FA5}">
                      <a16:colId xmlns:a16="http://schemas.microsoft.com/office/drawing/2014/main" val="158425784"/>
                    </a:ext>
                  </a:extLst>
                </a:gridCol>
                <a:gridCol w="8449617">
                  <a:extLst>
                    <a:ext uri="{9D8B030D-6E8A-4147-A177-3AD203B41FA5}">
                      <a16:colId xmlns:a16="http://schemas.microsoft.com/office/drawing/2014/main" val="1649358728"/>
                    </a:ext>
                  </a:extLst>
                </a:gridCol>
              </a:tblGrid>
              <a:tr h="1132742">
                <a:tc>
                  <a:txBody>
                    <a:bodyPr/>
                    <a:lstStyle/>
                    <a:p>
                      <a:pPr fontAlgn="base">
                        <a:lnSpc>
                          <a:spcPct val="115000"/>
                        </a:lnSpc>
                      </a:pPr>
                      <a:r>
                        <a:rPr lang="en-GB" sz="1600" dirty="0">
                          <a:solidFill>
                            <a:schemeClr val="tx2"/>
                          </a:solidFill>
                          <a:effectLst/>
                          <a:latin typeface="FoundrySterling-Book" pitchFamily="2" charset="0"/>
                          <a:cs typeface="Arial" panose="020B0604020202020204" pitchFamily="34" charset="0"/>
                        </a:rPr>
                        <a:t>Piloting</a:t>
                      </a:r>
                    </a:p>
                    <a:p>
                      <a:pPr fontAlgn="base">
                        <a:lnSpc>
                          <a:spcPct val="115000"/>
                        </a:lnSpc>
                      </a:pPr>
                      <a:r>
                        <a:rPr lang="en-GB" sz="1600" b="0" i="1" dirty="0">
                          <a:solidFill>
                            <a:schemeClr val="tx2"/>
                          </a:solidFill>
                          <a:effectLst/>
                          <a:latin typeface="FOUNDRYSTERLING-BOOK" pitchFamily="2" charset="0"/>
                          <a:cs typeface="Arial" panose="020B0604020202020204" pitchFamily="34" charset="0"/>
                        </a:rPr>
                        <a:t>Spring 2021</a:t>
                      </a:r>
                      <a:endParaRPr lang="en-GB" sz="1600" b="0" i="1" dirty="0">
                        <a:solidFill>
                          <a:schemeClr val="tx2"/>
                        </a:solidFill>
                        <a:effectLst/>
                        <a:latin typeface="FOUNDRYSTERLING-BOOK" pitchFamily="2" charset="0"/>
                        <a:ea typeface="Times New Roman" panose="02020603050405020304" pitchFamily="18" charset="0"/>
                        <a:cs typeface="Arial" panose="020B0604020202020204" pitchFamily="34" charset="0"/>
                      </a:endParaRPr>
                    </a:p>
                  </a:txBody>
                  <a:tcPr marL="68580" marR="68580" marT="0" marB="0" anchor="ctr"/>
                </a:tc>
                <a:tc>
                  <a:txBody>
                    <a:bodyPr/>
                    <a:lstStyle/>
                    <a:p>
                      <a:pPr fontAlgn="base">
                        <a:lnSpc>
                          <a:spcPct val="115000"/>
                        </a:lnSpc>
                      </a:pPr>
                      <a:r>
                        <a:rPr lang="en-GB" sz="1600" b="0" i="0" dirty="0">
                          <a:solidFill>
                            <a:schemeClr val="tx2"/>
                          </a:solidFill>
                          <a:effectLst/>
                          <a:latin typeface="FoundrySterling-Book"/>
                          <a:cs typeface="Arial"/>
                        </a:rPr>
                        <a:t>Pilots completed in two UAS departments and two academic departments</a:t>
                      </a:r>
                      <a:r>
                        <a:rPr lang="en-GB" sz="1600" b="0" i="0" baseline="0" dirty="0">
                          <a:solidFill>
                            <a:schemeClr val="tx2"/>
                          </a:solidFill>
                          <a:effectLst/>
                          <a:latin typeface="FoundrySterling-Book"/>
                          <a:cs typeface="Arial"/>
                        </a:rPr>
                        <a:t> and a GLAM department</a:t>
                      </a:r>
                      <a:endParaRPr lang="en-GB" sz="1600" b="0" i="0" dirty="0">
                        <a:solidFill>
                          <a:schemeClr val="tx2"/>
                        </a:solidFill>
                        <a:effectLst/>
                        <a:latin typeface="FoundrySterling-Book"/>
                        <a:ea typeface="Times New Roman" panose="02020603050405020304" pitchFamily="18" charset="0"/>
                        <a:cs typeface="Arial"/>
                      </a:endParaRPr>
                    </a:p>
                  </a:txBody>
                  <a:tcPr marL="68580" marR="68580" marT="0" marB="0" anchor="ctr"/>
                </a:tc>
                <a:extLst>
                  <a:ext uri="{0D108BD9-81ED-4DB2-BD59-A6C34878D82A}">
                    <a16:rowId xmlns:a16="http://schemas.microsoft.com/office/drawing/2014/main" val="1610100449"/>
                  </a:ext>
                </a:extLst>
              </a:tr>
              <a:tr h="1132742">
                <a:tc>
                  <a:txBody>
                    <a:bodyPr/>
                    <a:lstStyle/>
                    <a:p>
                      <a:pPr fontAlgn="base">
                        <a:lnSpc>
                          <a:spcPct val="115000"/>
                        </a:lnSpc>
                      </a:pPr>
                      <a:r>
                        <a:rPr lang="en-GB" sz="1600" dirty="0">
                          <a:solidFill>
                            <a:schemeClr val="tx2"/>
                          </a:solidFill>
                          <a:effectLst/>
                          <a:latin typeface="FoundrySterling-Book" pitchFamily="2" charset="0"/>
                          <a:cs typeface="Arial" panose="020B0604020202020204" pitchFamily="34" charset="0"/>
                        </a:rPr>
                        <a:t>Short-term</a:t>
                      </a:r>
                    </a:p>
                    <a:p>
                      <a:pPr lvl="0">
                        <a:lnSpc>
                          <a:spcPct val="114999"/>
                        </a:lnSpc>
                        <a:buNone/>
                      </a:pPr>
                      <a:r>
                        <a:rPr lang="en-GB" sz="1600" dirty="0">
                          <a:solidFill>
                            <a:schemeClr val="tx2"/>
                          </a:solidFill>
                          <a:effectLst/>
                          <a:latin typeface="FoundrySterling-Book"/>
                          <a:cs typeface="Arial"/>
                        </a:rPr>
                        <a:t>Discussion</a:t>
                      </a:r>
                    </a:p>
                    <a:p>
                      <a:pPr fontAlgn="base">
                        <a:lnSpc>
                          <a:spcPct val="115000"/>
                        </a:lnSpc>
                      </a:pPr>
                      <a:r>
                        <a:rPr lang="en-GB" sz="1600" b="0" i="1" dirty="0">
                          <a:solidFill>
                            <a:schemeClr val="tx2"/>
                          </a:solidFill>
                          <a:effectLst/>
                          <a:latin typeface="FOUNDRYSTERLING-BOOK" pitchFamily="2" charset="0"/>
                          <a:cs typeface="Arial" panose="020B0604020202020204" pitchFamily="34" charset="0"/>
                        </a:rPr>
                        <a:t>Summer 2021</a:t>
                      </a:r>
                      <a:endParaRPr lang="en-GB" sz="1600" b="0" i="1" dirty="0">
                        <a:solidFill>
                          <a:schemeClr val="tx2"/>
                        </a:solidFill>
                        <a:effectLst/>
                        <a:latin typeface="FOUNDRYSTERLING-BOOK" pitchFamily="2" charset="0"/>
                        <a:ea typeface="Times New Roman" panose="02020603050405020304" pitchFamily="18" charset="0"/>
                        <a:cs typeface="Arial" panose="020B0604020202020204" pitchFamily="34" charset="0"/>
                      </a:endParaRPr>
                    </a:p>
                  </a:txBody>
                  <a:tcPr marL="68580" marR="68580" marT="0" marB="0" anchor="ctr"/>
                </a:tc>
                <a:tc>
                  <a:txBody>
                    <a:bodyPr/>
                    <a:lstStyle/>
                    <a:p>
                      <a:pPr fontAlgn="base">
                        <a:lnSpc>
                          <a:spcPct val="115000"/>
                        </a:lnSpc>
                      </a:pPr>
                      <a:r>
                        <a:rPr lang="en-GB" sz="1600" dirty="0">
                          <a:solidFill>
                            <a:schemeClr val="tx2"/>
                          </a:solidFill>
                          <a:effectLst/>
                          <a:latin typeface="FoundrySterling-Book"/>
                          <a:cs typeface="Arial"/>
                        </a:rPr>
                        <a:t>Conversations within teams about how to interpret and use the Framework begin. Implementation of new ways of working will begin when this is possible in the context of the lifting of social distancing measures and at a pace that meets the needs of departments. Until then RTOSW measures apply.  Trial periods and experimentation within teams is expected.</a:t>
                      </a:r>
                      <a:endParaRPr lang="en-GB" sz="1600" dirty="0">
                        <a:solidFill>
                          <a:schemeClr val="tx2"/>
                        </a:solidFill>
                        <a:effectLst/>
                        <a:latin typeface="FoundrySterling-Book"/>
                        <a:ea typeface="Times New Roman" panose="02020603050405020304" pitchFamily="18" charset="0"/>
                        <a:cs typeface="Arial"/>
                      </a:endParaRPr>
                    </a:p>
                  </a:txBody>
                  <a:tcPr marL="68580" marR="68580" marT="0" marB="0" anchor="ctr"/>
                </a:tc>
                <a:extLst>
                  <a:ext uri="{0D108BD9-81ED-4DB2-BD59-A6C34878D82A}">
                    <a16:rowId xmlns:a16="http://schemas.microsoft.com/office/drawing/2014/main" val="85514309"/>
                  </a:ext>
                </a:extLst>
              </a:tr>
              <a:tr h="1132742">
                <a:tc>
                  <a:txBody>
                    <a:bodyPr/>
                    <a:lstStyle/>
                    <a:p>
                      <a:pPr fontAlgn="base">
                        <a:lnSpc>
                          <a:spcPct val="115000"/>
                        </a:lnSpc>
                      </a:pPr>
                      <a:r>
                        <a:rPr lang="en-GB" sz="1600" dirty="0">
                          <a:solidFill>
                            <a:schemeClr val="tx2"/>
                          </a:solidFill>
                          <a:effectLst/>
                          <a:latin typeface="FoundrySterling-Book" pitchFamily="2" charset="0"/>
                          <a:cs typeface="Arial" panose="020B0604020202020204" pitchFamily="34" charset="0"/>
                        </a:rPr>
                        <a:t>Medium-term</a:t>
                      </a:r>
                    </a:p>
                    <a:p>
                      <a:pPr lvl="0">
                        <a:lnSpc>
                          <a:spcPct val="114999"/>
                        </a:lnSpc>
                        <a:buNone/>
                      </a:pPr>
                      <a:r>
                        <a:rPr lang="en-GB" sz="1600" dirty="0">
                          <a:solidFill>
                            <a:schemeClr val="tx2"/>
                          </a:solidFill>
                          <a:effectLst/>
                          <a:latin typeface="FoundrySterling-Book"/>
                          <a:cs typeface="Arial"/>
                        </a:rPr>
                        <a:t>Trial and Adjust</a:t>
                      </a:r>
                    </a:p>
                    <a:p>
                      <a:pPr fontAlgn="base">
                        <a:lnSpc>
                          <a:spcPct val="115000"/>
                        </a:lnSpc>
                      </a:pPr>
                      <a:r>
                        <a:rPr lang="en-GB" sz="1600" b="0" i="1" dirty="0">
                          <a:solidFill>
                            <a:schemeClr val="tx2"/>
                          </a:solidFill>
                          <a:effectLst/>
                          <a:latin typeface="FOUNDRYSTERLING-BOOK" pitchFamily="2" charset="0"/>
                          <a:cs typeface="Arial" panose="020B0604020202020204" pitchFamily="34" charset="0"/>
                        </a:rPr>
                        <a:t>Autumn 2021</a:t>
                      </a:r>
                      <a:endParaRPr lang="en-GB" sz="1600" b="0" i="1" dirty="0">
                        <a:solidFill>
                          <a:schemeClr val="tx2"/>
                        </a:solidFill>
                        <a:effectLst/>
                        <a:latin typeface="FOUNDRYSTERLING-BOOK" pitchFamily="2" charset="0"/>
                        <a:ea typeface="Times New Roman" panose="02020603050405020304" pitchFamily="18" charset="0"/>
                        <a:cs typeface="Arial" panose="020B0604020202020204" pitchFamily="34" charset="0"/>
                      </a:endParaRPr>
                    </a:p>
                  </a:txBody>
                  <a:tcPr marL="68580" marR="68580" marT="0" marB="0" anchor="ctr"/>
                </a:tc>
                <a:tc>
                  <a:txBody>
                    <a:bodyPr/>
                    <a:lstStyle/>
                    <a:p>
                      <a:pPr fontAlgn="base">
                        <a:lnSpc>
                          <a:spcPct val="115000"/>
                        </a:lnSpc>
                      </a:pPr>
                      <a:r>
                        <a:rPr lang="en-GB" sz="1600" dirty="0">
                          <a:solidFill>
                            <a:schemeClr val="tx2"/>
                          </a:solidFill>
                          <a:effectLst/>
                          <a:latin typeface="FoundrySterling-Book" pitchFamily="2" charset="0"/>
                          <a:cs typeface="Arial" panose="020B0604020202020204" pitchFamily="34" charset="0"/>
                        </a:rPr>
                        <a:t>Lessons learnt from across the University will be shared. The Framework will be reviewed and updated based on these lessons.  </a:t>
                      </a:r>
                      <a:endParaRPr lang="en-GB" sz="1600" dirty="0">
                        <a:solidFill>
                          <a:schemeClr val="tx2"/>
                        </a:solidFill>
                        <a:effectLst/>
                        <a:latin typeface="FoundrySterling-Book" pitchFamily="2"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3010413144"/>
                  </a:ext>
                </a:extLst>
              </a:tr>
              <a:tr h="1132742">
                <a:tc>
                  <a:txBody>
                    <a:bodyPr/>
                    <a:lstStyle/>
                    <a:p>
                      <a:pPr fontAlgn="base">
                        <a:lnSpc>
                          <a:spcPct val="115000"/>
                        </a:lnSpc>
                      </a:pPr>
                      <a:r>
                        <a:rPr lang="en-GB" sz="1600" kern="1200" dirty="0">
                          <a:solidFill>
                            <a:schemeClr val="tx2"/>
                          </a:solidFill>
                          <a:effectLst/>
                          <a:latin typeface="FoundrySterling-Book"/>
                          <a:ea typeface="+mn-ea"/>
                          <a:cs typeface="Arial"/>
                        </a:rPr>
                        <a:t>Long-term</a:t>
                      </a:r>
                    </a:p>
                  </a:txBody>
                  <a:tcPr marL="68580" marR="68580" marT="0" marB="0" anchor="ctr"/>
                </a:tc>
                <a:tc>
                  <a:txBody>
                    <a:bodyPr/>
                    <a:lstStyle/>
                    <a:p>
                      <a:pPr fontAlgn="base">
                        <a:lnSpc>
                          <a:spcPct val="115000"/>
                        </a:lnSpc>
                      </a:pPr>
                      <a:r>
                        <a:rPr lang="en-GB" sz="1600" kern="1200" dirty="0">
                          <a:solidFill>
                            <a:schemeClr val="tx2"/>
                          </a:solidFill>
                          <a:effectLst/>
                          <a:latin typeface="FoundrySterling-Book"/>
                          <a:ea typeface="+mn-ea"/>
                          <a:cs typeface="Arial"/>
                        </a:rPr>
                        <a:t>The Framework will be aligned to strategic priorities as they evolve.</a:t>
                      </a:r>
                    </a:p>
                  </a:txBody>
                  <a:tcPr marL="68580" marR="68580" marT="0" marB="0" anchor="ctr"/>
                </a:tc>
                <a:extLst>
                  <a:ext uri="{0D108BD9-81ED-4DB2-BD59-A6C34878D82A}">
                    <a16:rowId xmlns:a16="http://schemas.microsoft.com/office/drawing/2014/main" val="2629616625"/>
                  </a:ext>
                </a:extLst>
              </a:tr>
            </a:tbl>
          </a:graphicData>
        </a:graphic>
      </p:graphicFrame>
      <p:sp>
        <p:nvSpPr>
          <p:cNvPr id="2" name="TextBox 1">
            <a:extLst>
              <a:ext uri="{FF2B5EF4-FFF2-40B4-BE49-F238E27FC236}">
                <a16:creationId xmlns:a16="http://schemas.microsoft.com/office/drawing/2014/main" id="{A57AA3DE-80E4-4C9C-A642-0DE888743693}"/>
              </a:ext>
            </a:extLst>
          </p:cNvPr>
          <p:cNvSpPr txBox="1"/>
          <p:nvPr/>
        </p:nvSpPr>
        <p:spPr>
          <a:xfrm>
            <a:off x="4171043" y="1186542"/>
            <a:ext cx="2743199"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GB" sz="4400" dirty="0">
                <a:solidFill>
                  <a:schemeClr val="accent1"/>
                </a:solidFill>
                <a:latin typeface="FoundrySterling-Book" pitchFamily="2" charset="0"/>
                <a:ea typeface="+mj-ea"/>
                <a:cs typeface="+mj-cs"/>
              </a:rPr>
              <a:t>Timeframe</a:t>
            </a:r>
          </a:p>
        </p:txBody>
      </p:sp>
    </p:spTree>
    <p:extLst>
      <p:ext uri="{BB962C8B-B14F-4D97-AF65-F5344CB8AC3E}">
        <p14:creationId xmlns:p14="http://schemas.microsoft.com/office/powerpoint/2010/main" val="41433587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Rectangle 2"/>
          <p:cNvSpPr/>
          <p:nvPr/>
        </p:nvSpPr>
        <p:spPr>
          <a:xfrm>
            <a:off x="798897" y="1254203"/>
            <a:ext cx="10382451" cy="5589735"/>
          </a:xfrm>
          <a:prstGeom prst="rect">
            <a:avLst/>
          </a:prstGeom>
        </p:spPr>
        <p:txBody>
          <a:bodyPr wrap="square">
            <a:spAutoFit/>
          </a:bodyPr>
          <a:lstStyle/>
          <a:p>
            <a:pPr marL="512445" indent="-285750">
              <a:lnSpc>
                <a:spcPct val="115000"/>
              </a:lnSpc>
              <a:spcBef>
                <a:spcPts val="600"/>
              </a:spcBef>
              <a:spcAft>
                <a:spcPts val="600"/>
              </a:spcAft>
              <a:buFont typeface="Arial" panose="020B0604020202020204" pitchFamily="34" charset="0"/>
              <a:buChar char="•"/>
            </a:pPr>
            <a:r>
              <a:rPr lang="en-GB" sz="2000" dirty="0">
                <a:solidFill>
                  <a:srgbClr val="0070C0"/>
                </a:solidFill>
                <a:latin typeface="FoundrySterling-Book" panose="00000400000000000000" pitchFamily="2" charset="0"/>
                <a:ea typeface="Times New Roman" panose="02020603050405020304" pitchFamily="18" charset="0"/>
                <a:cs typeface="Arial" panose="020B0604020202020204" pitchFamily="34" charset="0"/>
              </a:rPr>
              <a:t>We work to support the academic mission of the University of Oxford</a:t>
            </a:r>
          </a:p>
          <a:p>
            <a:pPr marL="512445" indent="-285750">
              <a:lnSpc>
                <a:spcPct val="115000"/>
              </a:lnSpc>
              <a:spcBef>
                <a:spcPts val="600"/>
              </a:spcBef>
              <a:spcAft>
                <a:spcPts val="600"/>
              </a:spcAft>
              <a:buFont typeface="Arial" panose="020B0604020202020204" pitchFamily="34" charset="0"/>
              <a:buChar char="•"/>
            </a:pPr>
            <a:r>
              <a:rPr lang="en-GB" sz="2000" dirty="0">
                <a:solidFill>
                  <a:srgbClr val="0070C0"/>
                </a:solidFill>
                <a:latin typeface="FoundrySterling-Book" panose="00000400000000000000" pitchFamily="2" charset="0"/>
                <a:ea typeface="Times New Roman" panose="02020603050405020304" pitchFamily="18" charset="0"/>
                <a:cs typeface="Arial" panose="020B0604020202020204" pitchFamily="34" charset="0"/>
              </a:rPr>
              <a:t>We recognise the value and benefits of in-person interaction with colleagues and those to whom we are delivering a service</a:t>
            </a:r>
          </a:p>
          <a:p>
            <a:pPr marL="512445" indent="-285750">
              <a:lnSpc>
                <a:spcPct val="115000"/>
              </a:lnSpc>
              <a:spcBef>
                <a:spcPts val="600"/>
              </a:spcBef>
              <a:spcAft>
                <a:spcPts val="600"/>
              </a:spcAft>
              <a:buFont typeface="Arial" panose="020B0604020202020204" pitchFamily="34" charset="0"/>
              <a:buChar char="•"/>
            </a:pPr>
            <a:r>
              <a:rPr lang="en-GB" sz="2000" dirty="0">
                <a:solidFill>
                  <a:srgbClr val="0070C0"/>
                </a:solidFill>
                <a:latin typeface="FoundrySterling-Book" panose="00000400000000000000" pitchFamily="2" charset="0"/>
                <a:ea typeface="Times New Roman" panose="02020603050405020304" pitchFamily="18" charset="0"/>
                <a:cs typeface="Arial" panose="020B0604020202020204" pitchFamily="34" charset="0"/>
              </a:rPr>
              <a:t>We use our insights from the pandemic to optimise the benefits and opportunities associated with remote and online working, and we are open-minded about what work can be delivered remotely</a:t>
            </a:r>
          </a:p>
          <a:p>
            <a:pPr marL="512445" indent="-285750">
              <a:lnSpc>
                <a:spcPct val="115000"/>
              </a:lnSpc>
              <a:spcBef>
                <a:spcPts val="600"/>
              </a:spcBef>
              <a:spcAft>
                <a:spcPts val="600"/>
              </a:spcAft>
              <a:buFont typeface="Arial" panose="020B0604020202020204" pitchFamily="34" charset="0"/>
              <a:buChar char="•"/>
            </a:pPr>
            <a:r>
              <a:rPr lang="en-GB" sz="2000" dirty="0">
                <a:solidFill>
                  <a:srgbClr val="0070C0"/>
                </a:solidFill>
                <a:latin typeface="FoundrySterling-Book" panose="00000400000000000000" pitchFamily="2" charset="0"/>
                <a:ea typeface="Times New Roman" panose="02020603050405020304" pitchFamily="18" charset="0"/>
                <a:cs typeface="Arial" panose="020B0604020202020204" pitchFamily="34" charset="0"/>
              </a:rPr>
              <a:t>We support decision-making about new ways of working arrangements at a local level to balance fairly the needs of the department with the aspirations of individuals</a:t>
            </a:r>
          </a:p>
          <a:p>
            <a:pPr marL="512445" indent="-285750">
              <a:lnSpc>
                <a:spcPct val="115000"/>
              </a:lnSpc>
              <a:spcBef>
                <a:spcPts val="600"/>
              </a:spcBef>
              <a:spcAft>
                <a:spcPts val="600"/>
              </a:spcAft>
              <a:buFont typeface="Arial" panose="020B0604020202020204" pitchFamily="34" charset="0"/>
              <a:buChar char="•"/>
            </a:pPr>
            <a:r>
              <a:rPr lang="en-GB" sz="2000" dirty="0">
                <a:solidFill>
                  <a:srgbClr val="0070C0"/>
                </a:solidFill>
                <a:latin typeface="FoundrySterling-Book" panose="00000400000000000000" pitchFamily="2" charset="0"/>
                <a:ea typeface="Times New Roman" panose="02020603050405020304" pitchFamily="18" charset="0"/>
                <a:cs typeface="Arial" panose="020B0604020202020204" pitchFamily="34" charset="0"/>
              </a:rPr>
              <a:t>We arrive at these decisions through inclusive, open, transparent discussions</a:t>
            </a:r>
          </a:p>
          <a:p>
            <a:pPr marL="512445" indent="-285750">
              <a:lnSpc>
                <a:spcPct val="115000"/>
              </a:lnSpc>
              <a:spcBef>
                <a:spcPts val="600"/>
              </a:spcBef>
              <a:spcAft>
                <a:spcPts val="600"/>
              </a:spcAft>
              <a:buFont typeface="Arial" panose="020B0604020202020204" pitchFamily="34" charset="0"/>
              <a:buChar char="•"/>
            </a:pPr>
            <a:r>
              <a:rPr lang="en-GB" sz="2000" dirty="0">
                <a:solidFill>
                  <a:srgbClr val="0070C0"/>
                </a:solidFill>
                <a:latin typeface="FoundrySterling-Book" panose="00000400000000000000" pitchFamily="2" charset="0"/>
                <a:ea typeface="Times New Roman" panose="02020603050405020304" pitchFamily="18" charset="0"/>
                <a:cs typeface="Arial" panose="020B0604020202020204" pitchFamily="34" charset="0"/>
              </a:rPr>
              <a:t>We help people to be fulfilled, balancing their work and home lives, respecting and supporting individual differences</a:t>
            </a:r>
          </a:p>
          <a:p>
            <a:pPr marL="512445" indent="-285750">
              <a:lnSpc>
                <a:spcPct val="115000"/>
              </a:lnSpc>
              <a:spcBef>
                <a:spcPts val="600"/>
              </a:spcBef>
              <a:spcAft>
                <a:spcPts val="600"/>
              </a:spcAft>
              <a:buFont typeface="Arial" panose="020B0604020202020204" pitchFamily="34" charset="0"/>
              <a:buChar char="•"/>
            </a:pPr>
            <a:r>
              <a:rPr lang="en-GB" sz="2000" dirty="0">
                <a:solidFill>
                  <a:srgbClr val="0070C0"/>
                </a:solidFill>
                <a:latin typeface="FoundrySterling-Book" panose="00000400000000000000" pitchFamily="2" charset="0"/>
                <a:ea typeface="Times New Roman" panose="02020603050405020304" pitchFamily="18" charset="0"/>
                <a:cs typeface="Arial" panose="020B0604020202020204" pitchFamily="34" charset="0"/>
              </a:rPr>
              <a:t>We learn from our experiences, trial arrangements and evolve our working practices, workplaces and support for individuals</a:t>
            </a:r>
          </a:p>
        </p:txBody>
      </p:sp>
      <p:sp>
        <p:nvSpPr>
          <p:cNvPr id="4" name="TextBox 3"/>
          <p:cNvSpPr txBox="1"/>
          <p:nvPr/>
        </p:nvSpPr>
        <p:spPr>
          <a:xfrm>
            <a:off x="3955982" y="288758"/>
            <a:ext cx="3907857" cy="769441"/>
          </a:xfrm>
          <a:prstGeom prst="rect">
            <a:avLst/>
          </a:prstGeom>
          <a:noFill/>
        </p:spPr>
        <p:txBody>
          <a:bodyPr wrap="square" rtlCol="0">
            <a:spAutoFit/>
          </a:bodyPr>
          <a:lstStyle/>
          <a:p>
            <a:r>
              <a:rPr lang="en-GB" sz="4400" dirty="0">
                <a:solidFill>
                  <a:srgbClr val="0070C0"/>
                </a:solidFill>
                <a:latin typeface="FoundrySterling-Book" panose="00000400000000000000" pitchFamily="2" charset="0"/>
              </a:rPr>
              <a:t>NWW Principles</a:t>
            </a:r>
          </a:p>
        </p:txBody>
      </p:sp>
    </p:spTree>
    <p:extLst>
      <p:ext uri="{BB962C8B-B14F-4D97-AF65-F5344CB8AC3E}">
        <p14:creationId xmlns:p14="http://schemas.microsoft.com/office/powerpoint/2010/main" val="96229415"/>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extLst>
              <a:ext uri="{FF2B5EF4-FFF2-40B4-BE49-F238E27FC236}">
                <a16:creationId xmlns:a16="http://schemas.microsoft.com/office/drawing/2014/main" id="{D0C22942-BD71-4F42-A307-1071A28CCB71}"/>
              </a:ext>
            </a:extLst>
          </p:cNvPr>
          <p:cNvSpPr txBox="1"/>
          <p:nvPr/>
        </p:nvSpPr>
        <p:spPr>
          <a:xfrm>
            <a:off x="164177" y="1108280"/>
            <a:ext cx="12027823" cy="769441"/>
          </a:xfrm>
          <a:prstGeom prst="rect">
            <a:avLst/>
          </a:prstGeom>
          <a:noFill/>
        </p:spPr>
        <p:txBody>
          <a:bodyPr wrap="square" lIns="91440" tIns="45720" rIns="91440" bIns="45720" rtlCol="0" anchor="t">
            <a:spAutoFit/>
          </a:bodyPr>
          <a:lstStyle/>
          <a:p>
            <a:r>
              <a:rPr lang="en-GB" sz="4400" dirty="0">
                <a:solidFill>
                  <a:schemeClr val="accent1"/>
                </a:solidFill>
                <a:latin typeface="FoundrySterling-Book" pitchFamily="2" charset="0"/>
                <a:ea typeface="+mj-ea"/>
                <a:cs typeface="+mj-cs"/>
              </a:rPr>
              <a:t>What does the framework consider?</a:t>
            </a:r>
          </a:p>
        </p:txBody>
      </p:sp>
      <p:graphicFrame>
        <p:nvGraphicFramePr>
          <p:cNvPr id="2" name="Table 8">
            <a:extLst>
              <a:ext uri="{FF2B5EF4-FFF2-40B4-BE49-F238E27FC236}">
                <a16:creationId xmlns:a16="http://schemas.microsoft.com/office/drawing/2014/main" id="{C8285C6F-DB5F-3E4F-A9A9-4FC41DE8C0D8}"/>
              </a:ext>
            </a:extLst>
          </p:cNvPr>
          <p:cNvGraphicFramePr>
            <a:graphicFrameLocks noGrp="1"/>
          </p:cNvGraphicFramePr>
          <p:nvPr>
            <p:extLst>
              <p:ext uri="{D42A27DB-BD31-4B8C-83A1-F6EECF244321}">
                <p14:modId xmlns:p14="http://schemas.microsoft.com/office/powerpoint/2010/main" val="1663336913"/>
              </p:ext>
            </p:extLst>
          </p:nvPr>
        </p:nvGraphicFramePr>
        <p:xfrm>
          <a:off x="1758441" y="2034434"/>
          <a:ext cx="8847240" cy="4652993"/>
        </p:xfrm>
        <a:graphic>
          <a:graphicData uri="http://schemas.openxmlformats.org/drawingml/2006/table">
            <a:tbl>
              <a:tblPr firstRow="1" bandRow="1">
                <a:tableStyleId>{5C22544A-7EE6-4342-B048-85BDC9FD1C3A}</a:tableStyleId>
              </a:tblPr>
              <a:tblGrid>
                <a:gridCol w="2211810">
                  <a:extLst>
                    <a:ext uri="{9D8B030D-6E8A-4147-A177-3AD203B41FA5}">
                      <a16:colId xmlns:a16="http://schemas.microsoft.com/office/drawing/2014/main" val="3576466013"/>
                    </a:ext>
                  </a:extLst>
                </a:gridCol>
                <a:gridCol w="2211810">
                  <a:extLst>
                    <a:ext uri="{9D8B030D-6E8A-4147-A177-3AD203B41FA5}">
                      <a16:colId xmlns:a16="http://schemas.microsoft.com/office/drawing/2014/main" val="776399441"/>
                    </a:ext>
                  </a:extLst>
                </a:gridCol>
                <a:gridCol w="2211810">
                  <a:extLst>
                    <a:ext uri="{9D8B030D-6E8A-4147-A177-3AD203B41FA5}">
                      <a16:colId xmlns:a16="http://schemas.microsoft.com/office/drawing/2014/main" val="3351503366"/>
                    </a:ext>
                  </a:extLst>
                </a:gridCol>
                <a:gridCol w="2211810">
                  <a:extLst>
                    <a:ext uri="{9D8B030D-6E8A-4147-A177-3AD203B41FA5}">
                      <a16:colId xmlns:a16="http://schemas.microsoft.com/office/drawing/2014/main" val="2957395339"/>
                    </a:ext>
                  </a:extLst>
                </a:gridCol>
              </a:tblGrid>
              <a:tr h="579004">
                <a:tc gridSpan="4">
                  <a:txBody>
                    <a:bodyPr/>
                    <a:lstStyle/>
                    <a:p>
                      <a:pPr algn="ctr"/>
                      <a:r>
                        <a:rPr lang="en-US" sz="2000" dirty="0">
                          <a:latin typeface="FoundrySterling-Book" pitchFamily="2" charset="0"/>
                          <a:cs typeface="Arial" panose="020B0604020202020204" pitchFamily="34" charset="0"/>
                        </a:rPr>
                        <a:t>Models of working </a:t>
                      </a:r>
                    </a:p>
                  </a:txBody>
                  <a:tcPr anchor="ctr">
                    <a:solidFill>
                      <a:schemeClr val="accent1"/>
                    </a:solidFill>
                  </a:tcPr>
                </a:tc>
                <a:tc hMerge="1">
                  <a:txBody>
                    <a:bodyPr/>
                    <a:lstStyle/>
                    <a:p>
                      <a:endParaRPr lang="en-US"/>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917160315"/>
                  </a:ext>
                </a:extLst>
              </a:tr>
              <a:tr h="4073989">
                <a:tc>
                  <a:txBody>
                    <a:bodyPr/>
                    <a:lstStyle/>
                    <a:p>
                      <a:pPr algn="ctr"/>
                      <a:endParaRPr lang="en-US" dirty="0">
                        <a:solidFill>
                          <a:schemeClr val="tx2"/>
                        </a:solidFill>
                        <a:latin typeface="FoundrySterling-Book" pitchFamily="2" charset="0"/>
                      </a:endParaRPr>
                    </a:p>
                    <a:p>
                      <a:pPr algn="ctr"/>
                      <a:r>
                        <a:rPr lang="en-US" sz="1800" kern="1200" dirty="0">
                          <a:solidFill>
                            <a:schemeClr val="tx2"/>
                          </a:solidFill>
                          <a:latin typeface="FoundrySterling-Book" pitchFamily="2" charset="0"/>
                          <a:ea typeface="+mn-ea"/>
                          <a:cs typeface="Arial"/>
                        </a:rPr>
                        <a:t>On-site</a:t>
                      </a:r>
                    </a:p>
                  </a:txBody>
                  <a:tcPr/>
                </a:tc>
                <a:tc>
                  <a:txBody>
                    <a:bodyPr/>
                    <a:lstStyle/>
                    <a:p>
                      <a:pPr marL="0" marR="0" lvl="0" indent="0" algn="ctr" defTabSz="457075" rtl="0" eaLnBrk="1" fontAlgn="auto" latinLnBrk="0" hangingPunct="1">
                        <a:lnSpc>
                          <a:spcPct val="100000"/>
                        </a:lnSpc>
                        <a:spcBef>
                          <a:spcPts val="0"/>
                        </a:spcBef>
                        <a:spcAft>
                          <a:spcPts val="0"/>
                        </a:spcAft>
                        <a:buClrTx/>
                        <a:buSzTx/>
                        <a:buFontTx/>
                        <a:buNone/>
                        <a:tabLst/>
                        <a:defRPr/>
                      </a:pPr>
                      <a:endParaRPr lang="en-GB" sz="1800" dirty="0">
                        <a:solidFill>
                          <a:schemeClr val="tx2"/>
                        </a:solidFill>
                        <a:latin typeface="FoundrySterling-Book" pitchFamily="2" charset="0"/>
                        <a:ea typeface="Calibri" panose="020F0502020204030204" pitchFamily="34" charset="0"/>
                        <a:cs typeface="Arial"/>
                      </a:endParaRPr>
                    </a:p>
                    <a:p>
                      <a:pPr marL="0" marR="0" lvl="0" indent="0" algn="ctr" defTabSz="457075" rtl="0" eaLnBrk="1" fontAlgn="auto" latinLnBrk="0" hangingPunct="1">
                        <a:lnSpc>
                          <a:spcPct val="100000"/>
                        </a:lnSpc>
                        <a:spcBef>
                          <a:spcPts val="0"/>
                        </a:spcBef>
                        <a:spcAft>
                          <a:spcPts val="0"/>
                        </a:spcAft>
                        <a:buClrTx/>
                        <a:buSzTx/>
                        <a:buFontTx/>
                        <a:buNone/>
                        <a:tabLst/>
                        <a:defRPr/>
                      </a:pPr>
                      <a:r>
                        <a:rPr lang="en-GB" sz="1800" dirty="0">
                          <a:solidFill>
                            <a:schemeClr val="tx2"/>
                          </a:solidFill>
                          <a:latin typeface="FoundrySterling-Book" pitchFamily="2" charset="0"/>
                          <a:ea typeface="Calibri" panose="020F0502020204030204" pitchFamily="34" charset="0"/>
                          <a:cs typeface="Arial"/>
                        </a:rPr>
                        <a:t>Occasional remote </a:t>
                      </a:r>
                      <a:endParaRPr lang="en-GB" sz="1800" dirty="0">
                        <a:solidFill>
                          <a:schemeClr val="tx2"/>
                        </a:solidFill>
                        <a:latin typeface="FoundrySterling-Book" pitchFamily="2" charset="0"/>
                        <a:cs typeface="Arial"/>
                      </a:endParaRPr>
                    </a:p>
                  </a:txBody>
                  <a:tcPr/>
                </a:tc>
                <a:tc>
                  <a:txBody>
                    <a:bodyPr/>
                    <a:lstStyle/>
                    <a:p>
                      <a:pPr marL="0" marR="0" lvl="0" indent="0" algn="ctr" defTabSz="457075" rtl="0" eaLnBrk="1" fontAlgn="auto" latinLnBrk="0" hangingPunct="1">
                        <a:lnSpc>
                          <a:spcPct val="100000"/>
                        </a:lnSpc>
                        <a:spcBef>
                          <a:spcPts val="0"/>
                        </a:spcBef>
                        <a:spcAft>
                          <a:spcPts val="0"/>
                        </a:spcAft>
                        <a:buClrTx/>
                        <a:buSzTx/>
                        <a:buFontTx/>
                        <a:buNone/>
                        <a:tabLst/>
                        <a:defRPr/>
                      </a:pPr>
                      <a:endParaRPr lang="en-GB" sz="1800" dirty="0">
                        <a:solidFill>
                          <a:schemeClr val="tx2"/>
                        </a:solidFill>
                        <a:latin typeface="FoundrySterling-Book" pitchFamily="2" charset="0"/>
                        <a:ea typeface="Calibri" panose="020F0502020204030204" pitchFamily="34" charset="0"/>
                        <a:cs typeface="Arial"/>
                      </a:endParaRPr>
                    </a:p>
                    <a:p>
                      <a:pPr marL="0" marR="0" lvl="0" indent="0" algn="ctr" defTabSz="457075" rtl="0" eaLnBrk="1" fontAlgn="auto" latinLnBrk="0" hangingPunct="1">
                        <a:lnSpc>
                          <a:spcPct val="100000"/>
                        </a:lnSpc>
                        <a:spcBef>
                          <a:spcPts val="0"/>
                        </a:spcBef>
                        <a:spcAft>
                          <a:spcPts val="0"/>
                        </a:spcAft>
                        <a:buClrTx/>
                        <a:buSzTx/>
                        <a:buFontTx/>
                        <a:buNone/>
                        <a:tabLst/>
                        <a:defRPr/>
                      </a:pPr>
                      <a:r>
                        <a:rPr lang="en-GB" sz="1800" dirty="0">
                          <a:solidFill>
                            <a:schemeClr val="tx2"/>
                          </a:solidFill>
                          <a:latin typeface="FoundrySterling-Book" pitchFamily="2" charset="0"/>
                          <a:ea typeface="Calibri" panose="020F0502020204030204" pitchFamily="34" charset="0"/>
                          <a:cs typeface="Arial"/>
                        </a:rPr>
                        <a:t>Regular remote </a:t>
                      </a:r>
                      <a:endParaRPr lang="en-GB" sz="1800" dirty="0">
                        <a:solidFill>
                          <a:schemeClr val="tx2"/>
                        </a:solidFill>
                        <a:latin typeface="FoundrySterling-Book" pitchFamily="2" charset="0"/>
                        <a:cs typeface="Arial"/>
                      </a:endParaRPr>
                    </a:p>
                  </a:txBody>
                  <a:tcPr/>
                </a:tc>
                <a:tc>
                  <a:txBody>
                    <a:bodyPr/>
                    <a:lstStyle/>
                    <a:p>
                      <a:pPr marL="0" marR="0" lvl="0" indent="0" algn="ctr" defTabSz="457075" rtl="0" eaLnBrk="1" fontAlgn="auto" latinLnBrk="0" hangingPunct="1">
                        <a:lnSpc>
                          <a:spcPct val="100000"/>
                        </a:lnSpc>
                        <a:spcBef>
                          <a:spcPts val="0"/>
                        </a:spcBef>
                        <a:spcAft>
                          <a:spcPts val="0"/>
                        </a:spcAft>
                        <a:buClrTx/>
                        <a:buSzTx/>
                        <a:buFontTx/>
                        <a:buNone/>
                        <a:tabLst/>
                        <a:defRPr/>
                      </a:pPr>
                      <a:endParaRPr lang="en-GB" sz="1800" dirty="0">
                        <a:solidFill>
                          <a:schemeClr val="tx2"/>
                        </a:solidFill>
                        <a:latin typeface="FoundrySterling-Book" pitchFamily="2" charset="0"/>
                        <a:cs typeface="Arial"/>
                      </a:endParaRPr>
                    </a:p>
                    <a:p>
                      <a:pPr marL="0" marR="0" lvl="0" indent="0" algn="ctr" rtl="0" eaLnBrk="1" fontAlgn="auto" latinLnBrk="0" hangingPunct="1">
                        <a:lnSpc>
                          <a:spcPct val="100000"/>
                        </a:lnSpc>
                        <a:spcBef>
                          <a:spcPts val="0"/>
                        </a:spcBef>
                        <a:spcAft>
                          <a:spcPts val="0"/>
                        </a:spcAft>
                        <a:buClrTx/>
                        <a:buSzTx/>
                        <a:buFontTx/>
                        <a:buNone/>
                      </a:pPr>
                      <a:r>
                        <a:rPr lang="en-GB" sz="1800" dirty="0">
                          <a:solidFill>
                            <a:schemeClr val="tx2"/>
                          </a:solidFill>
                          <a:latin typeface="FoundrySterling-Book"/>
                          <a:cs typeface="Arial"/>
                        </a:rPr>
                        <a:t>Primarily remote </a:t>
                      </a:r>
                    </a:p>
                  </a:txBody>
                  <a:tcPr/>
                </a:tc>
                <a:extLst>
                  <a:ext uri="{0D108BD9-81ED-4DB2-BD59-A6C34878D82A}">
                    <a16:rowId xmlns:a16="http://schemas.microsoft.com/office/drawing/2014/main" val="1782277774"/>
                  </a:ext>
                </a:extLst>
              </a:tr>
            </a:tbl>
          </a:graphicData>
        </a:graphic>
      </p:graphicFrame>
      <p:sp>
        <p:nvSpPr>
          <p:cNvPr id="5" name="Rectangle 4">
            <a:extLst>
              <a:ext uri="{FF2B5EF4-FFF2-40B4-BE49-F238E27FC236}">
                <a16:creationId xmlns:a16="http://schemas.microsoft.com/office/drawing/2014/main" id="{D9E930F4-ED89-6845-A195-30EC0D4B4372}"/>
              </a:ext>
            </a:extLst>
          </p:cNvPr>
          <p:cNvSpPr/>
          <p:nvPr/>
        </p:nvSpPr>
        <p:spPr>
          <a:xfrm>
            <a:off x="1433426" y="3415260"/>
            <a:ext cx="9515510" cy="397929"/>
          </a:xfrm>
          <a:prstGeom prst="rect">
            <a:avLst/>
          </a:prstGeom>
          <a:solidFill>
            <a:schemeClr val="accent3">
              <a:alpha val="58824"/>
            </a:schemeClr>
          </a:solidFill>
        </p:spPr>
        <p:txBody>
          <a:bodyPr wrap="square" lIns="91440" tIns="45720" rIns="91440" bIns="45720" anchor="t">
            <a:spAutoFit/>
          </a:bodyPr>
          <a:lstStyle/>
          <a:p>
            <a:pPr marL="9525" algn="ctr" defTabSz="457075">
              <a:lnSpc>
                <a:spcPct val="115000"/>
              </a:lnSpc>
              <a:defRPr/>
            </a:pPr>
            <a:r>
              <a:rPr lang="en-GB" dirty="0">
                <a:solidFill>
                  <a:schemeClr val="tx2"/>
                </a:solidFill>
                <a:latin typeface="FoundrySterling-Book" pitchFamily="2" charset="0"/>
                <a:cs typeface="Arial"/>
              </a:rPr>
              <a:t>Place of work </a:t>
            </a:r>
          </a:p>
        </p:txBody>
      </p:sp>
      <p:sp>
        <p:nvSpPr>
          <p:cNvPr id="6" name="Rectangle 5">
            <a:extLst>
              <a:ext uri="{FF2B5EF4-FFF2-40B4-BE49-F238E27FC236}">
                <a16:creationId xmlns:a16="http://schemas.microsoft.com/office/drawing/2014/main" id="{D9E930F4-ED89-6845-A195-30EC0D4B4372}"/>
              </a:ext>
            </a:extLst>
          </p:cNvPr>
          <p:cNvSpPr/>
          <p:nvPr/>
        </p:nvSpPr>
        <p:spPr>
          <a:xfrm>
            <a:off x="1415186" y="4231142"/>
            <a:ext cx="9533750" cy="397929"/>
          </a:xfrm>
          <a:prstGeom prst="rect">
            <a:avLst/>
          </a:prstGeom>
          <a:solidFill>
            <a:schemeClr val="accent3">
              <a:alpha val="58824"/>
            </a:schemeClr>
          </a:solidFill>
        </p:spPr>
        <p:txBody>
          <a:bodyPr wrap="square" lIns="91440" tIns="45720" rIns="91440" bIns="45720" anchor="t">
            <a:spAutoFit/>
          </a:bodyPr>
          <a:lstStyle/>
          <a:p>
            <a:pPr marL="9525" algn="ctr" defTabSz="457075">
              <a:lnSpc>
                <a:spcPct val="115000"/>
              </a:lnSpc>
              <a:defRPr/>
            </a:pPr>
            <a:r>
              <a:rPr lang="en-GB" dirty="0">
                <a:solidFill>
                  <a:schemeClr val="tx2"/>
                </a:solidFill>
                <a:latin typeface="FoundrySterling-Book" pitchFamily="2" charset="0"/>
                <a:cs typeface="Arial"/>
              </a:rPr>
              <a:t>Wellbeing and safety</a:t>
            </a:r>
          </a:p>
        </p:txBody>
      </p:sp>
      <p:sp>
        <p:nvSpPr>
          <p:cNvPr id="7" name="Rectangle 6">
            <a:extLst>
              <a:ext uri="{FF2B5EF4-FFF2-40B4-BE49-F238E27FC236}">
                <a16:creationId xmlns:a16="http://schemas.microsoft.com/office/drawing/2014/main" id="{D9E930F4-ED89-6845-A195-30EC0D4B4372}"/>
              </a:ext>
            </a:extLst>
          </p:cNvPr>
          <p:cNvSpPr/>
          <p:nvPr/>
        </p:nvSpPr>
        <p:spPr>
          <a:xfrm>
            <a:off x="1415186" y="5003624"/>
            <a:ext cx="9533750" cy="397929"/>
          </a:xfrm>
          <a:prstGeom prst="rect">
            <a:avLst/>
          </a:prstGeom>
          <a:solidFill>
            <a:schemeClr val="accent3">
              <a:alpha val="58824"/>
            </a:schemeClr>
          </a:solidFill>
        </p:spPr>
        <p:txBody>
          <a:bodyPr wrap="square" lIns="91440" tIns="45720" rIns="91440" bIns="45720" anchor="t">
            <a:spAutoFit/>
          </a:bodyPr>
          <a:lstStyle/>
          <a:p>
            <a:pPr marL="9525" algn="ctr" defTabSz="457075">
              <a:lnSpc>
                <a:spcPct val="115000"/>
              </a:lnSpc>
              <a:defRPr/>
            </a:pPr>
            <a:r>
              <a:rPr lang="en-GB" dirty="0">
                <a:solidFill>
                  <a:schemeClr val="tx2"/>
                </a:solidFill>
                <a:latin typeface="FoundrySterling-Book" pitchFamily="2" charset="0"/>
                <a:cs typeface="Arial"/>
              </a:rPr>
              <a:t>Working at our best</a:t>
            </a:r>
          </a:p>
        </p:txBody>
      </p:sp>
      <p:sp>
        <p:nvSpPr>
          <p:cNvPr id="8" name="Rectangle 7">
            <a:extLst>
              <a:ext uri="{FF2B5EF4-FFF2-40B4-BE49-F238E27FC236}">
                <a16:creationId xmlns:a16="http://schemas.microsoft.com/office/drawing/2014/main" id="{D9E930F4-ED89-6845-A195-30EC0D4B4372}"/>
              </a:ext>
            </a:extLst>
          </p:cNvPr>
          <p:cNvSpPr/>
          <p:nvPr/>
        </p:nvSpPr>
        <p:spPr>
          <a:xfrm>
            <a:off x="1396947" y="5792068"/>
            <a:ext cx="9533749" cy="397929"/>
          </a:xfrm>
          <a:prstGeom prst="rect">
            <a:avLst/>
          </a:prstGeom>
          <a:solidFill>
            <a:schemeClr val="accent3">
              <a:alpha val="58824"/>
            </a:schemeClr>
          </a:solidFill>
        </p:spPr>
        <p:txBody>
          <a:bodyPr wrap="square" lIns="91440" tIns="45720" rIns="91440" bIns="45720" anchor="t">
            <a:spAutoFit/>
          </a:bodyPr>
          <a:lstStyle/>
          <a:p>
            <a:pPr marL="9525" algn="ctr" defTabSz="457075">
              <a:lnSpc>
                <a:spcPct val="115000"/>
              </a:lnSpc>
              <a:defRPr/>
            </a:pPr>
            <a:r>
              <a:rPr lang="en-US" dirty="0">
                <a:solidFill>
                  <a:schemeClr val="tx2"/>
                </a:solidFill>
                <a:latin typeface="FoundrySterling-Book" pitchFamily="2" charset="0"/>
                <a:cs typeface="Arial" panose="020B0604020202020204" pitchFamily="34" charset="0"/>
              </a:rPr>
              <a:t>Operations</a:t>
            </a:r>
            <a:endParaRPr lang="en-GB" dirty="0">
              <a:solidFill>
                <a:schemeClr val="tx2"/>
              </a:solidFill>
              <a:latin typeface="FoundrySterling-Book" pitchFamily="2" charset="0"/>
              <a:cs typeface="Arial" panose="020B0604020202020204" pitchFamily="34" charset="0"/>
            </a:endParaRPr>
          </a:p>
        </p:txBody>
      </p:sp>
      <p:sp>
        <p:nvSpPr>
          <p:cNvPr id="18" name="Rectangle 17">
            <a:extLst>
              <a:ext uri="{FF2B5EF4-FFF2-40B4-BE49-F238E27FC236}">
                <a16:creationId xmlns:a16="http://schemas.microsoft.com/office/drawing/2014/main" id="{53A96C7D-2CE1-774D-8539-A0A24F85C244}"/>
              </a:ext>
            </a:extLst>
          </p:cNvPr>
          <p:cNvSpPr/>
          <p:nvPr/>
        </p:nvSpPr>
        <p:spPr>
          <a:xfrm rot="16200000">
            <a:off x="-280034" y="4739887"/>
            <a:ext cx="3047185" cy="397929"/>
          </a:xfrm>
          <a:prstGeom prst="rect">
            <a:avLst/>
          </a:prstGeom>
          <a:solidFill>
            <a:schemeClr val="accent3"/>
          </a:solidFill>
        </p:spPr>
        <p:txBody>
          <a:bodyPr wrap="square" lIns="91440" tIns="45720" rIns="91440" bIns="45720" anchor="t">
            <a:spAutoFit/>
          </a:bodyPr>
          <a:lstStyle/>
          <a:p>
            <a:pPr marL="9525" algn="ctr" defTabSz="457075">
              <a:lnSpc>
                <a:spcPct val="115000"/>
              </a:lnSpc>
              <a:defRPr/>
            </a:pPr>
            <a:r>
              <a:rPr lang="en-GB" dirty="0">
                <a:solidFill>
                  <a:schemeClr val="tx2"/>
                </a:solidFill>
                <a:latin typeface="FoundrySterling-Book" pitchFamily="2" charset="0"/>
                <a:cs typeface="Arial"/>
              </a:rPr>
              <a:t>Themes and elements</a:t>
            </a:r>
          </a:p>
        </p:txBody>
      </p:sp>
      <p:sp>
        <p:nvSpPr>
          <p:cNvPr id="19" name="Rectangle 18">
            <a:extLst>
              <a:ext uri="{FF2B5EF4-FFF2-40B4-BE49-F238E27FC236}">
                <a16:creationId xmlns:a16="http://schemas.microsoft.com/office/drawing/2014/main" id="{0F4E5570-684A-B54E-B1D5-9FC5C85FB408}"/>
              </a:ext>
            </a:extLst>
          </p:cNvPr>
          <p:cNvSpPr/>
          <p:nvPr/>
        </p:nvSpPr>
        <p:spPr>
          <a:xfrm>
            <a:off x="1436167" y="3799019"/>
            <a:ext cx="9515510" cy="296043"/>
          </a:xfrm>
          <a:prstGeom prst="rect">
            <a:avLst/>
          </a:prstGeom>
          <a:solidFill>
            <a:schemeClr val="accent3">
              <a:lumMod val="40000"/>
              <a:lumOff val="60000"/>
              <a:alpha val="50196"/>
            </a:schemeClr>
          </a:solidFill>
        </p:spPr>
        <p:txBody>
          <a:bodyPr wrap="square" lIns="91440" tIns="45720" rIns="91440" bIns="45720" anchor="t">
            <a:spAutoFit/>
          </a:bodyPr>
          <a:lstStyle/>
          <a:p>
            <a:pPr marL="9525" algn="ctr" defTabSz="457075">
              <a:lnSpc>
                <a:spcPct val="115000"/>
              </a:lnSpc>
              <a:defRPr/>
            </a:pPr>
            <a:r>
              <a:rPr lang="en-GB" sz="1200" dirty="0">
                <a:solidFill>
                  <a:schemeClr val="tx2"/>
                </a:solidFill>
                <a:latin typeface="FoundrySterling-Book" pitchFamily="2" charset="0"/>
                <a:cs typeface="Arial"/>
              </a:rPr>
              <a:t>Location, presence on-site, attending meetings, hours of work, confirming arrangements</a:t>
            </a:r>
          </a:p>
        </p:txBody>
      </p:sp>
      <p:sp>
        <p:nvSpPr>
          <p:cNvPr id="20" name="Rectangle 19">
            <a:extLst>
              <a:ext uri="{FF2B5EF4-FFF2-40B4-BE49-F238E27FC236}">
                <a16:creationId xmlns:a16="http://schemas.microsoft.com/office/drawing/2014/main" id="{C70E55A5-6795-C540-8CD9-014DB3A1AE47}"/>
              </a:ext>
            </a:extLst>
          </p:cNvPr>
          <p:cNvSpPr/>
          <p:nvPr/>
        </p:nvSpPr>
        <p:spPr>
          <a:xfrm>
            <a:off x="1417927" y="4614901"/>
            <a:ext cx="9533750" cy="296043"/>
          </a:xfrm>
          <a:prstGeom prst="rect">
            <a:avLst/>
          </a:prstGeom>
          <a:solidFill>
            <a:schemeClr val="accent3">
              <a:lumMod val="40000"/>
              <a:lumOff val="60000"/>
              <a:alpha val="50196"/>
            </a:schemeClr>
          </a:solidFill>
        </p:spPr>
        <p:txBody>
          <a:bodyPr wrap="square" lIns="91440" tIns="45720" rIns="91440" bIns="45720" anchor="t">
            <a:spAutoFit/>
          </a:bodyPr>
          <a:lstStyle/>
          <a:p>
            <a:pPr marL="9525" algn="ctr" defTabSz="457075">
              <a:lnSpc>
                <a:spcPct val="115000"/>
              </a:lnSpc>
              <a:defRPr/>
            </a:pPr>
            <a:r>
              <a:rPr lang="en-GB" sz="1200" dirty="0">
                <a:solidFill>
                  <a:schemeClr val="tx2"/>
                </a:solidFill>
                <a:latin typeface="FoundrySterling-Book" pitchFamily="2" charset="0"/>
                <a:cs typeface="Arial"/>
              </a:rPr>
              <a:t>Working safely and supporting our wellbeing</a:t>
            </a:r>
          </a:p>
        </p:txBody>
      </p:sp>
      <p:sp>
        <p:nvSpPr>
          <p:cNvPr id="21" name="Rectangle 20">
            <a:extLst>
              <a:ext uri="{FF2B5EF4-FFF2-40B4-BE49-F238E27FC236}">
                <a16:creationId xmlns:a16="http://schemas.microsoft.com/office/drawing/2014/main" id="{BF312320-0EA9-5943-BD3D-75EAD8B2C3AC}"/>
              </a:ext>
            </a:extLst>
          </p:cNvPr>
          <p:cNvSpPr/>
          <p:nvPr/>
        </p:nvSpPr>
        <p:spPr>
          <a:xfrm>
            <a:off x="1417927" y="5387383"/>
            <a:ext cx="9533750" cy="296043"/>
          </a:xfrm>
          <a:prstGeom prst="rect">
            <a:avLst/>
          </a:prstGeom>
          <a:solidFill>
            <a:schemeClr val="accent3">
              <a:lumMod val="40000"/>
              <a:lumOff val="60000"/>
              <a:alpha val="50196"/>
            </a:schemeClr>
          </a:solidFill>
        </p:spPr>
        <p:txBody>
          <a:bodyPr wrap="square" lIns="91440" tIns="45720" rIns="91440" bIns="45720" anchor="t">
            <a:spAutoFit/>
          </a:bodyPr>
          <a:lstStyle/>
          <a:p>
            <a:pPr marL="9525" algn="ctr" defTabSz="457075">
              <a:lnSpc>
                <a:spcPct val="115000"/>
              </a:lnSpc>
              <a:defRPr/>
            </a:pPr>
            <a:r>
              <a:rPr lang="en-GB" sz="1200" dirty="0">
                <a:solidFill>
                  <a:schemeClr val="tx2"/>
                </a:solidFill>
                <a:latin typeface="FoundrySterling-Book" pitchFamily="2" charset="0"/>
                <a:cs typeface="Arial"/>
              </a:rPr>
              <a:t>Individuals and managers</a:t>
            </a:r>
          </a:p>
        </p:txBody>
      </p:sp>
      <p:sp>
        <p:nvSpPr>
          <p:cNvPr id="22" name="Rectangle 21">
            <a:extLst>
              <a:ext uri="{FF2B5EF4-FFF2-40B4-BE49-F238E27FC236}">
                <a16:creationId xmlns:a16="http://schemas.microsoft.com/office/drawing/2014/main" id="{05927C37-7FFF-8643-85D9-A25F1E775FEB}"/>
              </a:ext>
            </a:extLst>
          </p:cNvPr>
          <p:cNvSpPr/>
          <p:nvPr/>
        </p:nvSpPr>
        <p:spPr>
          <a:xfrm>
            <a:off x="1399688" y="6175827"/>
            <a:ext cx="9533749" cy="296043"/>
          </a:xfrm>
          <a:prstGeom prst="rect">
            <a:avLst/>
          </a:prstGeom>
          <a:solidFill>
            <a:schemeClr val="accent3">
              <a:lumMod val="40000"/>
              <a:lumOff val="60000"/>
              <a:alpha val="50196"/>
            </a:schemeClr>
          </a:solidFill>
        </p:spPr>
        <p:txBody>
          <a:bodyPr wrap="square" lIns="91440" tIns="45720" rIns="91440" bIns="45720" anchor="t">
            <a:spAutoFit/>
          </a:bodyPr>
          <a:lstStyle/>
          <a:p>
            <a:pPr marL="9525" algn="ctr" defTabSz="457075">
              <a:lnSpc>
                <a:spcPct val="115000"/>
              </a:lnSpc>
              <a:defRPr/>
            </a:pPr>
            <a:r>
              <a:rPr lang="en-US" sz="1200" dirty="0">
                <a:solidFill>
                  <a:schemeClr val="tx2"/>
                </a:solidFill>
                <a:latin typeface="FoundrySterling-Book"/>
                <a:cs typeface="Arial"/>
              </a:rPr>
              <a:t>Work-station, IT equipment, internet, phone, printing, insurance </a:t>
            </a:r>
            <a:endParaRPr lang="en-GB" sz="1200" dirty="0">
              <a:solidFill>
                <a:schemeClr val="tx2"/>
              </a:solidFill>
              <a:latin typeface="FoundrySterling-Book" pitchFamily="2" charset="0"/>
              <a:cs typeface="Arial" panose="020B0604020202020204" pitchFamily="34" charset="0"/>
            </a:endParaRPr>
          </a:p>
        </p:txBody>
      </p:sp>
    </p:spTree>
    <p:extLst>
      <p:ext uri="{BB962C8B-B14F-4D97-AF65-F5344CB8AC3E}">
        <p14:creationId xmlns:p14="http://schemas.microsoft.com/office/powerpoint/2010/main" val="39349200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0C22942-BD71-4F42-A307-1071A28CCB71}"/>
              </a:ext>
            </a:extLst>
          </p:cNvPr>
          <p:cNvSpPr txBox="1"/>
          <p:nvPr/>
        </p:nvSpPr>
        <p:spPr>
          <a:xfrm>
            <a:off x="271252" y="1190379"/>
            <a:ext cx="12027823" cy="769441"/>
          </a:xfrm>
          <a:prstGeom prst="rect">
            <a:avLst/>
          </a:prstGeom>
          <a:noFill/>
        </p:spPr>
        <p:txBody>
          <a:bodyPr wrap="square" lIns="91440" tIns="45720" rIns="91440" bIns="45720" rtlCol="0" anchor="t">
            <a:spAutoFit/>
          </a:bodyPr>
          <a:lstStyle/>
          <a:p>
            <a:r>
              <a:rPr lang="en-GB" sz="4400" dirty="0">
                <a:solidFill>
                  <a:schemeClr val="accent1"/>
                </a:solidFill>
                <a:latin typeface="FoundrySterling-Book" pitchFamily="2" charset="0"/>
                <a:ea typeface="+mj-ea"/>
                <a:cs typeface="+mj-cs"/>
              </a:rPr>
              <a:t>What can you expect?</a:t>
            </a:r>
          </a:p>
        </p:txBody>
      </p:sp>
      <p:sp>
        <p:nvSpPr>
          <p:cNvPr id="5" name="Text Box 5">
            <a:extLst>
              <a:ext uri="{FF2B5EF4-FFF2-40B4-BE49-F238E27FC236}">
                <a16:creationId xmlns:a16="http://schemas.microsoft.com/office/drawing/2014/main" id="{A2EC2070-C944-9441-BFC7-B5120D7BF3F0}"/>
              </a:ext>
            </a:extLst>
          </p:cNvPr>
          <p:cNvSpPr txBox="1">
            <a:spLocks noChangeArrowheads="1"/>
          </p:cNvSpPr>
          <p:nvPr/>
        </p:nvSpPr>
        <p:spPr bwMode="auto">
          <a:xfrm>
            <a:off x="453776" y="2323561"/>
            <a:ext cx="10963606" cy="3971361"/>
          </a:xfrm>
          <a:prstGeom prst="rect">
            <a:avLst/>
          </a:prstGeom>
          <a:noFill/>
          <a:ln w="6350">
            <a:noFill/>
            <a:miter lim="800000"/>
            <a:headEnd/>
            <a:tailEnd/>
          </a:ln>
        </p:spPr>
        <p:txBody>
          <a:bodyPr vert="horz" wrap="square" lIns="91440" tIns="45720" rIns="91440" bIns="45720" numCol="1" anchor="t" anchorCtr="0" compatLnSpc="1">
            <a:prstTxWarp prst="textNoShape">
              <a:avLst/>
            </a:prstTxWarp>
          </a:bodyPr>
          <a:lstStyle/>
          <a:p>
            <a:pPr marL="342900" indent="-342900" eaLnBrk="0" fontAlgn="base" hangingPunct="0">
              <a:spcBef>
                <a:spcPts val="600"/>
              </a:spcBef>
              <a:spcAft>
                <a:spcPts val="600"/>
              </a:spcAft>
              <a:buAutoNum type="arabicPeriod"/>
            </a:pPr>
            <a:r>
              <a:rPr lang="en-US" altLang="en-US" sz="2400" dirty="0">
                <a:solidFill>
                  <a:srgbClr val="0070C0"/>
                </a:solidFill>
                <a:latin typeface="FoundrySterling-Book"/>
                <a:cs typeface="Arial"/>
              </a:rPr>
              <a:t>A department specific vision about what we are trying to achieve and how we support the University </a:t>
            </a:r>
            <a:endParaRPr lang="en-US" altLang="en-US" sz="2400" dirty="0">
              <a:solidFill>
                <a:srgbClr val="0070C0"/>
              </a:solidFill>
              <a:latin typeface="FoundrySterling-Book" pitchFamily="2" charset="0"/>
              <a:cs typeface="Arial" panose="020B0604020202020204" pitchFamily="34" charset="0"/>
            </a:endParaRPr>
          </a:p>
          <a:p>
            <a:pPr marL="342900" marR="0" lvl="0" indent="-342900" defTabSz="914400" rtl="0" eaLnBrk="0" fontAlgn="base" latinLnBrk="0" hangingPunct="0">
              <a:lnSpc>
                <a:spcPct val="100000"/>
              </a:lnSpc>
              <a:spcBef>
                <a:spcPts val="600"/>
              </a:spcBef>
              <a:spcAft>
                <a:spcPts val="600"/>
              </a:spcAft>
              <a:buClrTx/>
              <a:buSzTx/>
              <a:buAutoNum type="arabicPeriod"/>
              <a:tabLst/>
            </a:pPr>
            <a:r>
              <a:rPr lang="en-US" altLang="en-US" sz="2400" dirty="0">
                <a:solidFill>
                  <a:srgbClr val="0070C0"/>
                </a:solidFill>
                <a:latin typeface="FoundrySterling-Book"/>
                <a:cs typeface="Arial"/>
              </a:rPr>
              <a:t>Team discussion about lessons we’ve learned and the team we want to be</a:t>
            </a:r>
          </a:p>
          <a:p>
            <a:pPr marL="342900" marR="0" lvl="0" indent="-342900" defTabSz="914400" rtl="0" eaLnBrk="0" fontAlgn="base" latinLnBrk="0" hangingPunct="0">
              <a:lnSpc>
                <a:spcPct val="100000"/>
              </a:lnSpc>
              <a:spcBef>
                <a:spcPts val="600"/>
              </a:spcBef>
              <a:spcAft>
                <a:spcPts val="600"/>
              </a:spcAft>
              <a:buClrTx/>
              <a:buSzTx/>
              <a:buAutoNum type="arabicPeriod"/>
              <a:tabLst/>
            </a:pPr>
            <a:r>
              <a:rPr lang="en-US" altLang="en-US" sz="2400" dirty="0">
                <a:solidFill>
                  <a:srgbClr val="0070C0"/>
                </a:solidFill>
                <a:latin typeface="FoundrySterling-Book" pitchFamily="2" charset="0"/>
                <a:cs typeface="Arial" panose="020B0604020202020204" pitchFamily="34" charset="0"/>
              </a:rPr>
              <a:t>Individual reflection on role requirements and working preferences </a:t>
            </a:r>
          </a:p>
          <a:p>
            <a:pPr marL="342900" marR="0" lvl="0" indent="-342900" defTabSz="914400" rtl="0" eaLnBrk="0" fontAlgn="base" latinLnBrk="0" hangingPunct="0">
              <a:lnSpc>
                <a:spcPct val="100000"/>
              </a:lnSpc>
              <a:spcBef>
                <a:spcPts val="600"/>
              </a:spcBef>
              <a:spcAft>
                <a:spcPts val="600"/>
              </a:spcAft>
              <a:buClrTx/>
              <a:buSzTx/>
              <a:buAutoNum type="arabicPeriod"/>
              <a:tabLst/>
            </a:pPr>
            <a:r>
              <a:rPr lang="en-US" altLang="en-US" sz="2400" dirty="0">
                <a:solidFill>
                  <a:srgbClr val="0070C0"/>
                </a:solidFill>
                <a:latin typeface="FoundrySterling-Book" pitchFamily="2" charset="0"/>
                <a:cs typeface="Arial" panose="020B0604020202020204" pitchFamily="34" charset="0"/>
              </a:rPr>
              <a:t>Discussion with line manager about role and preferences </a:t>
            </a:r>
          </a:p>
          <a:p>
            <a:pPr marL="342900" marR="0" lvl="0" indent="-342900" defTabSz="914400" rtl="0" eaLnBrk="0" fontAlgn="base" latinLnBrk="0" hangingPunct="0">
              <a:lnSpc>
                <a:spcPct val="100000"/>
              </a:lnSpc>
              <a:spcBef>
                <a:spcPts val="600"/>
              </a:spcBef>
              <a:spcAft>
                <a:spcPts val="600"/>
              </a:spcAft>
              <a:buClrTx/>
              <a:buSzTx/>
              <a:buAutoNum type="arabicPeriod"/>
              <a:tabLst/>
            </a:pPr>
            <a:r>
              <a:rPr lang="en-US" altLang="en-US" sz="2400" dirty="0">
                <a:solidFill>
                  <a:srgbClr val="0070C0"/>
                </a:solidFill>
                <a:latin typeface="FoundrySterling-Book" pitchFamily="2" charset="0"/>
                <a:cs typeface="Arial" panose="020B0604020202020204" pitchFamily="34" charset="0"/>
              </a:rPr>
              <a:t>Discussions with changes to whole team norms and arrangements to be trialed</a:t>
            </a:r>
          </a:p>
          <a:p>
            <a:pPr marL="342900" marR="0" lvl="0" indent="-342900" defTabSz="914400" rtl="0" eaLnBrk="0" fontAlgn="base" latinLnBrk="0" hangingPunct="0">
              <a:lnSpc>
                <a:spcPct val="100000"/>
              </a:lnSpc>
              <a:spcBef>
                <a:spcPts val="600"/>
              </a:spcBef>
              <a:spcAft>
                <a:spcPts val="600"/>
              </a:spcAft>
              <a:buClrTx/>
              <a:buSzTx/>
              <a:buAutoNum type="arabicPeriod"/>
              <a:tabLst/>
            </a:pPr>
            <a:r>
              <a:rPr lang="en-US" altLang="en-US" sz="2400" dirty="0">
                <a:solidFill>
                  <a:srgbClr val="0070C0"/>
                </a:solidFill>
                <a:latin typeface="FoundrySterling-Book" pitchFamily="2" charset="0"/>
                <a:cs typeface="Arial" panose="020B0604020202020204" pitchFamily="34" charset="0"/>
              </a:rPr>
              <a:t>Agreement to trial new arrangements or an understanding of the rationale of decisions made</a:t>
            </a:r>
          </a:p>
        </p:txBody>
      </p:sp>
    </p:spTree>
    <p:extLst>
      <p:ext uri="{BB962C8B-B14F-4D97-AF65-F5344CB8AC3E}">
        <p14:creationId xmlns:p14="http://schemas.microsoft.com/office/powerpoint/2010/main" val="18137534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E878D895-15B7-AA44-A418-026E1B9CC849}"/>
              </a:ext>
            </a:extLst>
          </p:cNvPr>
          <p:cNvSpPr txBox="1"/>
          <p:nvPr/>
        </p:nvSpPr>
        <p:spPr>
          <a:xfrm>
            <a:off x="164177" y="1108280"/>
            <a:ext cx="12027823" cy="769441"/>
          </a:xfrm>
          <a:prstGeom prst="rect">
            <a:avLst/>
          </a:prstGeom>
          <a:noFill/>
        </p:spPr>
        <p:txBody>
          <a:bodyPr wrap="square" lIns="91440" tIns="45720" rIns="91440" bIns="45720" rtlCol="0" anchor="t">
            <a:spAutoFit/>
          </a:bodyPr>
          <a:lstStyle/>
          <a:p>
            <a:r>
              <a:rPr lang="en-GB" sz="4400" dirty="0">
                <a:solidFill>
                  <a:schemeClr val="accent1"/>
                </a:solidFill>
                <a:latin typeface="FoundrySterling-Book" pitchFamily="2" charset="0"/>
                <a:ea typeface="+mj-ea"/>
                <a:cs typeface="+mj-cs"/>
              </a:rPr>
              <a:t>How will New Ways of Working impact you?</a:t>
            </a:r>
          </a:p>
        </p:txBody>
      </p:sp>
      <p:sp>
        <p:nvSpPr>
          <p:cNvPr id="24" name="TextBox 23">
            <a:extLst>
              <a:ext uri="{FF2B5EF4-FFF2-40B4-BE49-F238E27FC236}">
                <a16:creationId xmlns:a16="http://schemas.microsoft.com/office/drawing/2014/main" id="{F8610C1A-C078-D349-9FDB-C663A600FB82}"/>
              </a:ext>
            </a:extLst>
          </p:cNvPr>
          <p:cNvSpPr txBox="1"/>
          <p:nvPr/>
        </p:nvSpPr>
        <p:spPr>
          <a:xfrm>
            <a:off x="358331" y="2028328"/>
            <a:ext cx="12027823" cy="3920689"/>
          </a:xfrm>
          <a:prstGeom prst="rect">
            <a:avLst/>
          </a:prstGeom>
          <a:noFill/>
        </p:spPr>
        <p:txBody>
          <a:bodyPr wrap="square" lIns="91440" tIns="45720" rIns="91440" bIns="45720" rtlCol="0" anchor="t">
            <a:spAutoFit/>
          </a:bodyPr>
          <a:lstStyle/>
          <a:p>
            <a:pPr>
              <a:lnSpc>
                <a:spcPct val="150000"/>
              </a:lnSpc>
            </a:pPr>
            <a:r>
              <a:rPr lang="en-GB" sz="2400" dirty="0">
                <a:solidFill>
                  <a:schemeClr val="tx2"/>
                </a:solidFill>
                <a:latin typeface="FoundrySterling-Book" pitchFamily="2" charset="0"/>
              </a:rPr>
              <a:t>You have the opportunity to:</a:t>
            </a:r>
          </a:p>
          <a:p>
            <a:pPr marL="342900" indent="-342900">
              <a:lnSpc>
                <a:spcPct val="150000"/>
              </a:lnSpc>
              <a:buFont typeface="Arial" panose="020B0604020202020204" pitchFamily="34" charset="0"/>
              <a:buChar char="•"/>
            </a:pPr>
            <a:r>
              <a:rPr lang="en-GB" sz="2400" dirty="0">
                <a:solidFill>
                  <a:schemeClr val="tx2"/>
                </a:solidFill>
                <a:latin typeface="FoundrySterling-Book" pitchFamily="2" charset="0"/>
              </a:rPr>
              <a:t>Consider your role and the people you support</a:t>
            </a:r>
          </a:p>
          <a:p>
            <a:pPr marL="342900" indent="-342900">
              <a:lnSpc>
                <a:spcPct val="150000"/>
              </a:lnSpc>
              <a:buFont typeface="Arial" panose="020B0604020202020204" pitchFamily="34" charset="0"/>
              <a:buChar char="•"/>
            </a:pPr>
            <a:r>
              <a:rPr lang="en-GB" sz="2400" dirty="0">
                <a:solidFill>
                  <a:schemeClr val="tx2"/>
                </a:solidFill>
                <a:latin typeface="FoundrySterling-Book" pitchFamily="2" charset="0"/>
              </a:rPr>
              <a:t>Consider your team, the dynamics and culture</a:t>
            </a:r>
          </a:p>
          <a:p>
            <a:pPr marL="342900" indent="-342900">
              <a:lnSpc>
                <a:spcPct val="150000"/>
              </a:lnSpc>
              <a:buFont typeface="Arial" panose="020B0604020202020204" pitchFamily="34" charset="0"/>
              <a:buChar char="•"/>
            </a:pPr>
            <a:r>
              <a:rPr lang="en-GB" sz="2400" dirty="0">
                <a:solidFill>
                  <a:schemeClr val="tx2"/>
                </a:solidFill>
                <a:latin typeface="FoundrySterling-Book" pitchFamily="2" charset="0"/>
              </a:rPr>
              <a:t>Consider what conditions support you to work at your best</a:t>
            </a:r>
          </a:p>
          <a:p>
            <a:pPr marL="342900" indent="-342900">
              <a:lnSpc>
                <a:spcPct val="150000"/>
              </a:lnSpc>
              <a:buFont typeface="Arial" panose="020B0604020202020204" pitchFamily="34" charset="0"/>
              <a:buChar char="•"/>
            </a:pPr>
            <a:r>
              <a:rPr lang="en-GB" sz="2400" dirty="0">
                <a:solidFill>
                  <a:schemeClr val="tx2"/>
                </a:solidFill>
                <a:latin typeface="FoundrySterling-Book" pitchFamily="2" charset="0"/>
              </a:rPr>
              <a:t>Have open discussions with your line manager</a:t>
            </a:r>
          </a:p>
          <a:p>
            <a:pPr marL="342900" indent="-342900">
              <a:lnSpc>
                <a:spcPct val="150000"/>
              </a:lnSpc>
              <a:buFont typeface="Arial" panose="020B0604020202020204" pitchFamily="34" charset="0"/>
              <a:buChar char="•"/>
            </a:pPr>
            <a:r>
              <a:rPr lang="en-GB" sz="2400" dirty="0">
                <a:solidFill>
                  <a:schemeClr val="tx2"/>
                </a:solidFill>
                <a:latin typeface="FoundrySterling-Book" pitchFamily="2" charset="0"/>
              </a:rPr>
              <a:t>Consider and trial changes that support you to work effectively </a:t>
            </a:r>
          </a:p>
          <a:p>
            <a:pPr marL="342900" indent="-342900">
              <a:lnSpc>
                <a:spcPct val="150000"/>
              </a:lnSpc>
              <a:buFont typeface="Arial" panose="020B0604020202020204" pitchFamily="34" charset="0"/>
              <a:buChar char="•"/>
            </a:pPr>
            <a:r>
              <a:rPr lang="en-GB" sz="2400" dirty="0">
                <a:solidFill>
                  <a:schemeClr val="tx2"/>
                </a:solidFill>
                <a:latin typeface="FoundrySterling-Book" pitchFamily="2" charset="0"/>
              </a:rPr>
              <a:t>Consider and trial changes that support you to be more fulfilled at work</a:t>
            </a:r>
          </a:p>
        </p:txBody>
      </p:sp>
    </p:spTree>
    <p:extLst>
      <p:ext uri="{BB962C8B-B14F-4D97-AF65-F5344CB8AC3E}">
        <p14:creationId xmlns:p14="http://schemas.microsoft.com/office/powerpoint/2010/main" val="3784777950"/>
      </p:ext>
    </p:extLst>
  </p:cSld>
  <p:clrMapOvr>
    <a:masterClrMapping/>
  </p:clrMapOvr>
</p:sld>
</file>

<file path=ppt/theme/theme1.xml><?xml version="1.0" encoding="utf-8"?>
<a:theme xmlns:a="http://schemas.openxmlformats.org/drawingml/2006/main" name="Title Slide">
  <a:themeElements>
    <a:clrScheme name="Custom 1">
      <a:dk1>
        <a:srgbClr val="000000"/>
      </a:dk1>
      <a:lt1>
        <a:srgbClr val="FFFFFF"/>
      </a:lt1>
      <a:dk2>
        <a:srgbClr val="1F497D"/>
      </a:dk2>
      <a:lt2>
        <a:srgbClr val="EEECE1"/>
      </a:lt2>
      <a:accent1>
        <a:srgbClr val="4E84B7"/>
      </a:accent1>
      <a:accent2>
        <a:srgbClr val="366DA5"/>
      </a:accent2>
      <a:accent3>
        <a:srgbClr val="E7C44A"/>
      </a:accent3>
      <a:accent4>
        <a:srgbClr val="9AC6DC"/>
      </a:accent4>
      <a:accent5>
        <a:srgbClr val="04173B"/>
      </a:accent5>
      <a:accent6>
        <a:srgbClr val="EAEAEA"/>
      </a:accent6>
      <a:hlink>
        <a:srgbClr val="0000FF"/>
      </a:hlink>
      <a:folHlink>
        <a:srgbClr val="80008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itle Slide 2">
  <a:themeElements>
    <a:clrScheme name="Custom 1">
      <a:dk1>
        <a:srgbClr val="000000"/>
      </a:dk1>
      <a:lt1>
        <a:srgbClr val="FFFFFF"/>
      </a:lt1>
      <a:dk2>
        <a:srgbClr val="1F497D"/>
      </a:dk2>
      <a:lt2>
        <a:srgbClr val="EEECE1"/>
      </a:lt2>
      <a:accent1>
        <a:srgbClr val="4E84B7"/>
      </a:accent1>
      <a:accent2>
        <a:srgbClr val="366DA5"/>
      </a:accent2>
      <a:accent3>
        <a:srgbClr val="E7C44A"/>
      </a:accent3>
      <a:accent4>
        <a:srgbClr val="9AC6DC"/>
      </a:accent4>
      <a:accent5>
        <a:srgbClr val="04173B"/>
      </a:accent5>
      <a:accent6>
        <a:srgbClr val="EAEAEA"/>
      </a:accent6>
      <a:hlink>
        <a:srgbClr val="0000FF"/>
      </a:hlink>
      <a:folHlink>
        <a:srgbClr val="80008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xt Slide">
  <a:themeElements>
    <a:clrScheme name="Custom 1">
      <a:dk1>
        <a:srgbClr val="000000"/>
      </a:dk1>
      <a:lt1>
        <a:srgbClr val="FFFFFF"/>
      </a:lt1>
      <a:dk2>
        <a:srgbClr val="1F497D"/>
      </a:dk2>
      <a:lt2>
        <a:srgbClr val="EEECE1"/>
      </a:lt2>
      <a:accent1>
        <a:srgbClr val="4E84B7"/>
      </a:accent1>
      <a:accent2>
        <a:srgbClr val="366DA5"/>
      </a:accent2>
      <a:accent3>
        <a:srgbClr val="E7C44A"/>
      </a:accent3>
      <a:accent4>
        <a:srgbClr val="9AC6DC"/>
      </a:accent4>
      <a:accent5>
        <a:srgbClr val="04173B"/>
      </a:accent5>
      <a:accent6>
        <a:srgbClr val="EAEAEA"/>
      </a:accent6>
      <a:hlink>
        <a:srgbClr val="0000FF"/>
      </a:hlink>
      <a:folHlink>
        <a:srgbClr val="80008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ustom 1">
    <a:dk1>
      <a:srgbClr val="000000"/>
    </a:dk1>
    <a:lt1>
      <a:srgbClr val="FFFFFF"/>
    </a:lt1>
    <a:dk2>
      <a:srgbClr val="1F497D"/>
    </a:dk2>
    <a:lt2>
      <a:srgbClr val="EEECE1"/>
    </a:lt2>
    <a:accent1>
      <a:srgbClr val="4E84B7"/>
    </a:accent1>
    <a:accent2>
      <a:srgbClr val="366DA5"/>
    </a:accent2>
    <a:accent3>
      <a:srgbClr val="E7C44A"/>
    </a:accent3>
    <a:accent4>
      <a:srgbClr val="9AC6DC"/>
    </a:accent4>
    <a:accent5>
      <a:srgbClr val="04173B"/>
    </a:accent5>
    <a:accent6>
      <a:srgbClr val="EAEAEA"/>
    </a:accent6>
    <a:hlink>
      <a:srgbClr val="0000FF"/>
    </a:hlink>
    <a:folHlink>
      <a:srgbClr val="80008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829CAA00FDC3F4198DBAC8F4DD4DD36" ma:contentTypeVersion="10" ma:contentTypeDescription="Create a new document." ma:contentTypeScope="" ma:versionID="5ec65f4fc96834c9aaf81c2c3b4ed9e6">
  <xsd:schema xmlns:xsd="http://www.w3.org/2001/XMLSchema" xmlns:xs="http://www.w3.org/2001/XMLSchema" xmlns:p="http://schemas.microsoft.com/office/2006/metadata/properties" xmlns:ns2="88ef82b5-074b-486d-9b29-da59410f07ca" xmlns:ns3="f418fd63-b4c8-4a0a-85b0-18b69f92f7e8" targetNamespace="http://schemas.microsoft.com/office/2006/metadata/properties" ma:root="true" ma:fieldsID="19a178a176cb62260212f743ba8e2a9b" ns2:_="" ns3:_="">
    <xsd:import namespace="88ef82b5-074b-486d-9b29-da59410f07ca"/>
    <xsd:import namespace="f418fd63-b4c8-4a0a-85b0-18b69f92f7e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8ef82b5-074b-486d-9b29-da59410f07c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418fd63-b4c8-4a0a-85b0-18b69f92f7e8"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F802B6C-1F32-4FFB-8509-7DB2B7639AC4}">
  <ds:schemaRefs>
    <ds:schemaRef ds:uri="http://schemas.microsoft.com/office/2006/metadata/properties"/>
    <ds:schemaRef ds:uri="http://purl.org/dc/terms/"/>
    <ds:schemaRef ds:uri="88ef82b5-074b-486d-9b29-da59410f07ca"/>
    <ds:schemaRef ds:uri="http://schemas.microsoft.com/office/2006/documentManagement/types"/>
    <ds:schemaRef ds:uri="http://schemas.openxmlformats.org/package/2006/metadata/core-properties"/>
    <ds:schemaRef ds:uri="f418fd63-b4c8-4a0a-85b0-18b69f92f7e8"/>
    <ds:schemaRef ds:uri="http://purl.org/dc/dcmitype/"/>
    <ds:schemaRef ds:uri="http://purl.org/dc/elements/1.1/"/>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650B5E6F-710D-4ABF-BBEE-3838E7CEA35E}">
  <ds:schemaRefs>
    <ds:schemaRef ds:uri="http://schemas.microsoft.com/sharepoint/v3/contenttype/forms"/>
  </ds:schemaRefs>
</ds:datastoreItem>
</file>

<file path=customXml/itemProps3.xml><?xml version="1.0" encoding="utf-8"?>
<ds:datastoreItem xmlns:ds="http://schemas.openxmlformats.org/officeDocument/2006/customXml" ds:itemID="{C1228E77-4E4D-4E04-9C6E-CC6BD1EAE72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8ef82b5-074b-486d-9b29-da59410f07ca"/>
    <ds:schemaRef ds:uri="f418fd63-b4c8-4a0a-85b0-18b69f92f7e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827</Words>
  <Application>Microsoft Office PowerPoint</Application>
  <PresentationFormat>Widescreen</PresentationFormat>
  <Paragraphs>104</Paragraphs>
  <Slides>13</Slides>
  <Notes>7</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13</vt:i4>
      </vt:variant>
    </vt:vector>
  </HeadingPairs>
  <TitlesOfParts>
    <vt:vector size="20" baseType="lpstr">
      <vt:lpstr>Arial</vt:lpstr>
      <vt:lpstr>Calibri</vt:lpstr>
      <vt:lpstr>FOUNDRYSTERLING-BOOK</vt:lpstr>
      <vt:lpstr>FOUNDRYSTERLING-BOOK</vt:lpstr>
      <vt:lpstr>Title Slide</vt:lpstr>
      <vt:lpstr>Title Slide 2</vt:lpstr>
      <vt:lpstr>Text Slide</vt:lpstr>
      <vt:lpstr>PowerPoint Presentation</vt:lpstr>
      <vt:lpstr>NWW Framework</vt:lpstr>
      <vt:lpstr>Contents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Nicola Tegart</dc:creator>
  <cp:lastModifiedBy>Kate Butler</cp:lastModifiedBy>
  <cp:revision>97</cp:revision>
  <dcterms:created xsi:type="dcterms:W3CDTF">2021-03-18T10:29:45Z</dcterms:created>
  <dcterms:modified xsi:type="dcterms:W3CDTF">2021-06-25T12:51:31Z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0x010100B829CAA00FDC3F4198DBAC8F4DD4DD36</vt:lpwstr>
  </property>
</Properties>
</file>